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06" r:id="rId2"/>
    <p:sldId id="337" r:id="rId3"/>
    <p:sldId id="334" r:id="rId4"/>
    <p:sldId id="339" r:id="rId5"/>
    <p:sldId id="318" r:id="rId6"/>
    <p:sldId id="317" r:id="rId7"/>
    <p:sldId id="340" r:id="rId8"/>
    <p:sldId id="341" r:id="rId9"/>
    <p:sldId id="319" r:id="rId10"/>
    <p:sldId id="325" r:id="rId11"/>
    <p:sldId id="324" r:id="rId12"/>
    <p:sldId id="327" r:id="rId13"/>
    <p:sldId id="320" r:id="rId14"/>
    <p:sldId id="323" r:id="rId15"/>
    <p:sldId id="326" r:id="rId16"/>
    <p:sldId id="321" r:id="rId17"/>
    <p:sldId id="322" r:id="rId18"/>
    <p:sldId id="328" r:id="rId19"/>
    <p:sldId id="329" r:id="rId20"/>
    <p:sldId id="331" r:id="rId21"/>
    <p:sldId id="308" r:id="rId22"/>
    <p:sldId id="314" r:id="rId23"/>
    <p:sldId id="315" r:id="rId24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F2F2F2"/>
    <a:srgbClr val="86BC25"/>
    <a:srgbClr val="6E9E1F"/>
    <a:srgbClr val="A2E72E"/>
    <a:srgbClr val="F3BE21"/>
    <a:srgbClr val="7BA681"/>
    <a:srgbClr val="28402F"/>
    <a:srgbClr val="FF58D4"/>
    <a:srgbClr val="F4AD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5256" autoAdjust="0"/>
  </p:normalViewPr>
  <p:slideViewPr>
    <p:cSldViewPr snapToGrid="0" showGuides="1">
      <p:cViewPr varScale="1">
        <p:scale>
          <a:sx n="82" d="100"/>
          <a:sy n="82" d="100"/>
        </p:scale>
        <p:origin x="557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0" d="100"/>
          <a:sy n="70" d="100"/>
        </p:scale>
        <p:origin x="241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33701D-4330-4EE7-9BF0-6431F8E2A6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BCF998-A782-4C8A-8747-A2CA7D048A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6C422E-181F-4E69-B889-4841EA1EE446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E3B75D-11DD-4E29-B21A-3BEFD7843A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2A97F-C387-40BF-A80D-9B120372ED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1A19D-7FE1-442D-97C1-2F2B47ADDD7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6763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jpeg>
</file>

<file path=ppt/media/image63.jpg>
</file>

<file path=ppt/media/image64.png>
</file>

<file path=ppt/media/image65.png>
</file>

<file path=ppt/media/image66.png>
</file>

<file path=ppt/media/image69.png>
</file>

<file path=ppt/media/image7.svg>
</file>

<file path=ppt/media/image71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B7041-6594-4BE2-8703-78B4E00C91E5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E837E-594B-4F0F-92F5-F20D4296AC5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8328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@olly?utm_content=attributionCopyText&amp;utm_medium=referral&amp;utm_source=pexel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exels.com/photo/focused-man-with-bowl-of-popcorn-watching-tv-at-home-3811867/?utm_content=attributionCopyText&amp;utm_medium=referral&amp;utm_source=pexels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@olly?utm_content=attributionCopyText&amp;utm_medium=referral&amp;utm_source=pexels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exels.com/photo/happy-multiethnic-people-surfing-tablet-on-nature-3777617/?utm_content=attributionCopyText&amp;utm_medium=referral&amp;utm_source=pexel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Andrea Piacquadio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from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Pexels</a:t>
            </a:r>
            <a:endParaRPr lang="en-ID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Content: https://prezi.com/nmedogats-xq/netflix-presentation/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1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8190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/photo/abstract-analog-art-camera-390089/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9838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/photo/happy-mother-with-children-watching-interesting-tv-program-with-opened-mouths-4474018/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8431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Andrea Piacquadio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from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Pexels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92706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2FFAA-25BE-47A2-A60E-349BE354A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DAA34-980C-44A0-9965-D1AF72E12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314143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3295E-5F2E-469B-B4C3-767643F28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4A6C5-DA12-455A-81DD-2B5C41D0E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59A1D-8CC0-43CE-9EB7-F5DE71D0A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4155F6-992C-8A46-9F2F-5A404489679B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34A233-B331-6544-AE59-8C93062DBD4D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5A253F-0B42-1D4C-A2B4-E84BB102A5B7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C44CC5-8BDA-344D-B151-C38195073F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0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B649-33B5-49E0-AF95-5C2F74360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1F3234-B853-4DD4-ACD3-949D5F284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1825624"/>
            <a:ext cx="11125200" cy="44227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50476C-AC13-0C41-A5BF-7DD639448237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17987-E362-934D-A77D-074758D079F8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B27656-5380-184B-A0F6-6A01E46EE1AE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1667B1-421A-CD46-A900-6634FC6D1F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88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74D309-A159-49EF-AA30-9AD12AF5D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4"/>
            <a:ext cx="2933700" cy="58832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69772-6562-4B91-92CF-F6615BFA1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365124"/>
            <a:ext cx="8039100" cy="5883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90D606-7DC0-8C48-9E7D-CFAFF0AEC24C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08F47-4C2E-784A-B5ED-5CA57D343619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0B2837-13DE-B848-8DB5-C444D4C9BCE9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F843B50-88EA-904A-9867-056A2D7243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9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43E93-BC38-4864-A0B9-1D06524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4DEF6-B94F-4858-A2BA-F37F3A9A6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25624"/>
            <a:ext cx="111252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F168A1-1B86-C546-A187-DBD938F94F19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810A27-0A67-824D-848B-DF92C0F24543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86A002-D32B-D445-8547-92FF80C7E973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495EB05-7EDF-4044-9CEA-D481A9953A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771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3D7A-540E-425A-BEF5-69BB8D40B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CBEA5-6625-4A00-B51E-8641A4AE2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91985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00FA-CA57-4FCA-BFA6-C374C16C9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0965A-09CA-4AA8-9C52-A5770F423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E6E0D-8C89-4C4D-B2ED-BC0A4867F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D43614-C591-1C4D-B406-80E4FAFA209D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4EDF3E-5B30-684D-9AF3-FF4A6345E030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BCABC-72DF-C247-9C97-BDF9CA4FA12C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3B75EC-C578-2C40-9FAC-FDC1F395E7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7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B064-2B6B-4DB3-B5F2-73FB6436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65125"/>
            <a:ext cx="1112837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364BD-656F-49D4-978C-1EF0460DC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681163"/>
            <a:ext cx="5464175" cy="83704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C1E74-B5DE-489B-8062-6F648F39A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3400" y="2505074"/>
            <a:ext cx="5464175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4AC3-B164-43D5-8EE3-2B3FACE1F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86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9746C-CBAC-4D9D-AFCA-8ED31A8889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486400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58B7B1-818C-D549-9796-F885BB8BA803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86BBF8-A8A3-2F45-8CDA-D1DFDEFA5027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1B4E94-1179-694E-8A37-B466900D9652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70D4DF-77AC-F640-91A9-511F893D60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2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335DA-55DD-F546-91D4-966DFB97BF85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F5474C-0304-FB44-BFEF-420F959E659F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C1654-41ED-C644-9265-6D07DB01AD18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1E20B9-0F8A-E644-B066-3635B0F3C3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2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190A20-3C04-DC4E-A880-61B87B2EC187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B5C449-D20B-064B-9BC3-66C4F03460ED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6CF16-3E82-EC4D-8E09-241521E37D37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00CD30-031B-1E4F-8A4C-D91718A864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88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3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3DCC-E58D-4E90-BD32-93612EB10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7CF97-5037-48C8-8243-48B5F7870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53ED2-55B1-4F90-9569-25377B50E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5BA77D-1837-FB4B-9C22-C05D840C8D47}"/>
              </a:ext>
            </a:extLst>
          </p:cNvPr>
          <p:cNvSpPr/>
          <p:nvPr userDrawn="1"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BDFF62-B7F1-3E4B-8AB5-5F46CE420CAC}"/>
              </a:ext>
            </a:extLst>
          </p:cNvPr>
          <p:cNvSpPr txBox="1"/>
          <p:nvPr userDrawn="1"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2BAD4D-AE91-7149-A392-9D7FAE489D86}"/>
              </a:ext>
            </a:extLst>
          </p:cNvPr>
          <p:cNvSpPr txBox="1"/>
          <p:nvPr userDrawn="1"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Place Your Footer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5C37BA-D441-7E4C-BEE2-4F4DDB6F01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6" y="6465116"/>
            <a:ext cx="649478" cy="1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451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04C8778-E6B3-CC41-8F0E-5881E13CE3B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67737272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7772400" imgH="10058400" progId="TCLayout.ActiveDocument.1">
                  <p:embed/>
                </p:oleObj>
              </mc:Choice>
              <mc:Fallback>
                <p:oleObj name="think-cell Slide" r:id="rId16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B621A934-B65D-CD4E-8BE0-77B3D33BC55F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sym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DE9C95-668D-4C97-99D8-074E1701B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9BE55-B1B7-4BDF-8E9F-D05E93906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524000"/>
            <a:ext cx="111252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36658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" userDrawn="1">
          <p15:clr>
            <a:srgbClr val="F26B43"/>
          </p15:clr>
        </p15:guide>
        <p15:guide id="2" pos="7344" userDrawn="1">
          <p15:clr>
            <a:srgbClr val="F26B43"/>
          </p15:clr>
        </p15:guide>
        <p15:guide id="3" orient="horz" pos="3936" userDrawn="1">
          <p15:clr>
            <a:srgbClr val="F26B43"/>
          </p15:clr>
        </p15:guide>
        <p15:guide id="5" orient="horz" pos="960" userDrawn="1">
          <p15:clr>
            <a:srgbClr val="F26B43"/>
          </p15:clr>
        </p15:guide>
        <p15:guide id="6" orient="horz" pos="8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microsoft.com/office/2007/relationships/hdphoto" Target="../media/hdphoto1.wdp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10" Type="http://schemas.openxmlformats.org/officeDocument/2006/relationships/image" Target="../media/image7.svg"/><Relationship Id="rId4" Type="http://schemas.openxmlformats.org/officeDocument/2006/relationships/oleObject" Target="../embeddings/oleObject2.bin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Relationship Id="rId14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9.png"/><Relationship Id="rId4" Type="http://schemas.openxmlformats.org/officeDocument/2006/relationships/image" Target="../media/image5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2.jpeg"/><Relationship Id="rId4" Type="http://schemas.openxmlformats.org/officeDocument/2006/relationships/image" Target="../media/image6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microsoft.com/office/2007/relationships/hdphoto" Target="../media/hdphoto4.wdp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6" Type="http://schemas.openxmlformats.org/officeDocument/2006/relationships/image" Target="../media/image21.png"/><Relationship Id="rId5" Type="http://schemas.openxmlformats.org/officeDocument/2006/relationships/image" Target="../media/image67.emf"/><Relationship Id="rId4" Type="http://schemas.openxmlformats.org/officeDocument/2006/relationships/oleObject" Target="../embeddings/oleObject3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microsoft.com/office/2007/relationships/hdphoto" Target="../media/hdphoto5.wdp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6" Type="http://schemas.openxmlformats.org/officeDocument/2006/relationships/image" Target="../media/image69.png"/><Relationship Id="rId5" Type="http://schemas.openxmlformats.org/officeDocument/2006/relationships/image" Target="../media/image68.emf"/><Relationship Id="rId4" Type="http://schemas.openxmlformats.org/officeDocument/2006/relationships/oleObject" Target="../embeddings/oleObject4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4.xml"/><Relationship Id="rId7" Type="http://schemas.microsoft.com/office/2007/relationships/hdphoto" Target="../media/hdphoto6.wdp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Relationship Id="rId6" Type="http://schemas.openxmlformats.org/officeDocument/2006/relationships/image" Target="../media/image71.png"/><Relationship Id="rId5" Type="http://schemas.openxmlformats.org/officeDocument/2006/relationships/image" Target="../media/image70.emf"/><Relationship Id="rId4" Type="http://schemas.openxmlformats.org/officeDocument/2006/relationships/oleObject" Target="../embeddings/oleObject5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>
            <a:extLst>
              <a:ext uri="{FF2B5EF4-FFF2-40B4-BE49-F238E27FC236}">
                <a16:creationId xmlns:a16="http://schemas.microsoft.com/office/drawing/2014/main" id="{C2EAF3DD-7326-8245-A8A5-9B677C75F87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7670747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024804C5-1436-6D40-85D9-C109E1953A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41" r="21726" b="20964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776A65E-14B9-924B-AD4D-34DFE6CC756F}"/>
              </a:ext>
            </a:extLst>
          </p:cNvPr>
          <p:cNvSpPr/>
          <p:nvPr/>
        </p:nvSpPr>
        <p:spPr>
          <a:xfrm>
            <a:off x="4733365" y="0"/>
            <a:ext cx="7458634" cy="685800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C70A88-4688-D948-AF5E-39093F45EA62}"/>
              </a:ext>
            </a:extLst>
          </p:cNvPr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B3F926-81FA-F642-9BF5-2F373F0594DE}"/>
              </a:ext>
            </a:extLst>
          </p:cNvPr>
          <p:cNvSpPr/>
          <p:nvPr/>
        </p:nvSpPr>
        <p:spPr>
          <a:xfrm>
            <a:off x="533399" y="2310"/>
            <a:ext cx="5225374" cy="4711757"/>
          </a:xfrm>
          <a:prstGeom prst="rect">
            <a:avLst/>
          </a:prstGeom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0F92A7-6635-1A41-8E53-44FE7C6F2B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49" y="1852395"/>
            <a:ext cx="3800476" cy="1011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9D3A20-4332-ED4E-A90C-39DDDD9DBCA5}"/>
              </a:ext>
            </a:extLst>
          </p:cNvPr>
          <p:cNvSpPr txBox="1"/>
          <p:nvPr/>
        </p:nvSpPr>
        <p:spPr>
          <a:xfrm>
            <a:off x="2294090" y="2895954"/>
            <a:ext cx="1703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Data Analysis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B41F8B-C129-7E42-998B-F6A97E0DC7DB}"/>
              </a:ext>
            </a:extLst>
          </p:cNvPr>
          <p:cNvSpPr/>
          <p:nvPr/>
        </p:nvSpPr>
        <p:spPr>
          <a:xfrm>
            <a:off x="533400" y="3994018"/>
            <a:ext cx="5225374" cy="2863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231C2031-3D6A-E044-B959-EBC36DA6B7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77287" y="4711757"/>
            <a:ext cx="1396199" cy="13961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4FC3773-8356-46CE-B6DB-ADD79A1690B6}"/>
              </a:ext>
            </a:extLst>
          </p:cNvPr>
          <p:cNvSpPr/>
          <p:nvPr/>
        </p:nvSpPr>
        <p:spPr>
          <a:xfrm>
            <a:off x="2294090" y="3307846"/>
            <a:ext cx="4338173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Group2 :- BMW </a:t>
            </a:r>
          </a:p>
          <a:p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 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3429F0-B83B-408D-82DA-A4224CEE53BC}"/>
              </a:ext>
            </a:extLst>
          </p:cNvPr>
          <p:cNvSpPr/>
          <p:nvPr/>
        </p:nvSpPr>
        <p:spPr>
          <a:xfrm>
            <a:off x="832265" y="4325249"/>
            <a:ext cx="5400555" cy="246221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Chinmay Vivekanand Patil – FMIT2021006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Ganesh Ramesh </a:t>
            </a:r>
            <a:r>
              <a:rPr lang="en-US" sz="2000" dirty="0" err="1">
                <a:latin typeface="Segoe UI Light" panose="020B0502040204020203" pitchFamily="34" charset="0"/>
                <a:cs typeface="Segoe UI" panose="020B0502040204020203" pitchFamily="34" charset="0"/>
              </a:rPr>
              <a:t>Bhadrike</a:t>
            </a: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– FMIT2021007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latin typeface="Segoe UI Light" panose="020B0502040204020203" pitchFamily="34" charset="0"/>
                <a:cs typeface="Segoe UI" panose="020B0502040204020203" pitchFamily="34" charset="0"/>
              </a:rPr>
              <a:t>Hanovar</a:t>
            </a: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Ravi Christy – FMIT2021008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latin typeface="Segoe UI Light" panose="020B0502040204020203" pitchFamily="34" charset="0"/>
                <a:cs typeface="Segoe UI" panose="020B0502040204020203" pitchFamily="34" charset="0"/>
              </a:rPr>
              <a:t>Jayswal</a:t>
            </a: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Suraj Rajesh – FMIT2021009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latin typeface="Segoe UI Light" panose="020B0502040204020203" pitchFamily="34" charset="0"/>
                <a:cs typeface="Segoe UI" panose="020B0502040204020203" pitchFamily="34" charset="0"/>
              </a:rPr>
              <a:t>Jibin</a:t>
            </a: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 Varghese – FMIT2021010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Vishal </a:t>
            </a:r>
            <a:r>
              <a:rPr lang="en-US" sz="2000" dirty="0" err="1">
                <a:latin typeface="Segoe UI Light" panose="020B0502040204020203" pitchFamily="34" charset="0"/>
                <a:cs typeface="Segoe UI" panose="020B0502040204020203" pitchFamily="34" charset="0"/>
              </a:rPr>
              <a:t>Vashist</a:t>
            </a:r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Sonar – FMIT2021023</a:t>
            </a:r>
          </a:p>
          <a:p>
            <a:endParaRPr lang="en-US" sz="2000" dirty="0">
              <a:latin typeface="Segoe UI Light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>
                <a:latin typeface="Segoe UI Light" panose="020B0502040204020203" pitchFamily="34" charset="0"/>
                <a:cs typeface="Segoe UI" panose="020B0502040204020203" pitchFamily="34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933301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8A33CC-AD4C-4B94-981B-79504B645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E7EA66-89B5-451F-B56A-5EE6AA5DC958}"/>
              </a:ext>
            </a:extLst>
          </p:cNvPr>
          <p:cNvSpPr/>
          <p:nvPr/>
        </p:nvSpPr>
        <p:spPr>
          <a:xfrm>
            <a:off x="0" y="1"/>
            <a:ext cx="12559004" cy="696063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1F9DD-568A-4AA1-894F-656ED6339137}"/>
              </a:ext>
            </a:extLst>
          </p:cNvPr>
          <p:cNvSpPr txBox="1"/>
          <p:nvPr/>
        </p:nvSpPr>
        <p:spPr>
          <a:xfrm>
            <a:off x="381319" y="350046"/>
            <a:ext cx="4473510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Movies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17AEE-8706-4B3E-AE35-EBE66B029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1" r="10224"/>
          <a:stretch/>
        </p:blipFill>
        <p:spPr>
          <a:xfrm>
            <a:off x="381319" y="3955033"/>
            <a:ext cx="4763985" cy="270427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97E65E-F97A-420F-A394-D60E90A0E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19" y="929886"/>
            <a:ext cx="4763985" cy="27743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235CCB-8902-4912-B5C5-E46E457E2DDB}"/>
              </a:ext>
            </a:extLst>
          </p:cNvPr>
          <p:cNvSpPr txBox="1"/>
          <p:nvPr/>
        </p:nvSpPr>
        <p:spPr>
          <a:xfrm>
            <a:off x="6096000" y="3308702"/>
            <a:ext cx="6279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Most no. of movies released by Netflix with genre </a:t>
            </a:r>
            <a:r>
              <a:rPr lang="en-US" sz="18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Documentary</a:t>
            </a:r>
            <a:r>
              <a:rPr lang="en-US" sz="1800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i.e. 297.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C4EE18-5698-4E8B-B77E-3FBF09FBC8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306" y="261636"/>
            <a:ext cx="4178627" cy="289878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516521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471B96-8711-4CC1-9B17-DA0015EE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BBF688D-FAE7-48C8-AA9F-51E2E15E4531}"/>
              </a:ext>
            </a:extLst>
          </p:cNvPr>
          <p:cNvSpPr/>
          <p:nvPr/>
        </p:nvSpPr>
        <p:spPr>
          <a:xfrm>
            <a:off x="0" y="1"/>
            <a:ext cx="12419045" cy="696063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48FE7F-6D89-457E-BE68-1971CB92095C}"/>
              </a:ext>
            </a:extLst>
          </p:cNvPr>
          <p:cNvSpPr txBox="1">
            <a:spLocks/>
          </p:cNvSpPr>
          <p:nvPr/>
        </p:nvSpPr>
        <p:spPr>
          <a:xfrm>
            <a:off x="392447" y="196833"/>
            <a:ext cx="11477225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Is Netflix focuses on Genres?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54B391-76C9-44E7-8DF9-494CBBE557FF}"/>
              </a:ext>
            </a:extLst>
          </p:cNvPr>
          <p:cNvSpPr txBox="1"/>
          <p:nvPr/>
        </p:nvSpPr>
        <p:spPr>
          <a:xfrm>
            <a:off x="7069340" y="1051809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TV Shows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3B38D8-7373-4379-A32C-EFCD50D40A0D}"/>
              </a:ext>
            </a:extLst>
          </p:cNvPr>
          <p:cNvSpPr/>
          <p:nvPr/>
        </p:nvSpPr>
        <p:spPr>
          <a:xfrm>
            <a:off x="7069340" y="1514821"/>
            <a:ext cx="4338173" cy="61555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of data, </a:t>
            </a:r>
          </a:p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E5148B-2CE4-4539-920A-A1FF007BFE08}"/>
              </a:ext>
            </a:extLst>
          </p:cNvPr>
          <p:cNvSpPr/>
          <p:nvPr/>
        </p:nvSpPr>
        <p:spPr>
          <a:xfrm>
            <a:off x="7336971" y="1921539"/>
            <a:ext cx="4338173" cy="492442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In TV Shows that it clearly seems that, Netflix always gives top priority to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Kids TV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. It means it releases more number of TV Shows for kids level so indirectly it gathers all the crowd under age 14-15.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Before 10 years, Netflix releases only 1 TV shows with genre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crime, international &amp; drama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but now in past few years it looks clearly it created more number of movies based no this.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to data, we can easily say’s that, Series based on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Crime</a:t>
            </a:r>
            <a:r>
              <a:rPr lang="en-US" sz="2000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will be the future of Netflix.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A5AB67-D250-4F66-ADAC-D7DF647F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69" y="3853939"/>
            <a:ext cx="4801016" cy="275867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8534FB-BA71-42FA-94FC-F36A45BB9E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26" y="1058462"/>
            <a:ext cx="5791702" cy="259864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235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DF91CC-3642-41B4-9A79-862DB3F1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1D51AF-732A-46ED-BD53-0A5D5929559C}"/>
              </a:ext>
            </a:extLst>
          </p:cNvPr>
          <p:cNvSpPr/>
          <p:nvPr/>
        </p:nvSpPr>
        <p:spPr>
          <a:xfrm>
            <a:off x="0" y="0"/>
            <a:ext cx="12521682" cy="696063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3CC49F-5910-49D1-B3F4-3FD1530F5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48" y="1475672"/>
            <a:ext cx="6920499" cy="47465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DD8ADC-5CCE-4526-9834-DD2EE956A34F}"/>
              </a:ext>
            </a:extLst>
          </p:cNvPr>
          <p:cNvSpPr txBox="1"/>
          <p:nvPr/>
        </p:nvSpPr>
        <p:spPr>
          <a:xfrm>
            <a:off x="348048" y="635808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TV Shows</a:t>
            </a:r>
          </a:p>
        </p:txBody>
      </p:sp>
    </p:spTree>
    <p:extLst>
      <p:ext uri="{BB962C8B-B14F-4D97-AF65-F5344CB8AC3E}">
        <p14:creationId xmlns:p14="http://schemas.microsoft.com/office/powerpoint/2010/main" val="999914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5 star rating icon eps10 5 star Royalty Free Vector Image">
            <a:extLst>
              <a:ext uri="{FF2B5EF4-FFF2-40B4-BE49-F238E27FC236}">
                <a16:creationId xmlns:a16="http://schemas.microsoft.com/office/drawing/2014/main" id="{547AFD9B-3781-44B5-BA64-F63585462D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4"/>
          <a:stretch/>
        </p:blipFill>
        <p:spPr bwMode="auto">
          <a:xfrm>
            <a:off x="2528294" y="215494"/>
            <a:ext cx="6624216" cy="652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D35EB32-5927-428C-8739-E2B5BBA52995}"/>
              </a:ext>
            </a:extLst>
          </p:cNvPr>
          <p:cNvSpPr/>
          <p:nvPr/>
        </p:nvSpPr>
        <p:spPr>
          <a:xfrm>
            <a:off x="-65314" y="-23750"/>
            <a:ext cx="12446083" cy="688175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EB30D71-A20E-438E-8CF4-3DE420C1E463}"/>
              </a:ext>
            </a:extLst>
          </p:cNvPr>
          <p:cNvSpPr txBox="1">
            <a:spLocks/>
          </p:cNvSpPr>
          <p:nvPr/>
        </p:nvSpPr>
        <p:spPr>
          <a:xfrm>
            <a:off x="249267" y="215494"/>
            <a:ext cx="11869672" cy="1218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Netflix to Alexa:-Hey Alexa Rating matter’s?</a:t>
            </a:r>
          </a:p>
          <a:p>
            <a:r>
              <a:rPr lang="en-US" dirty="0">
                <a:solidFill>
                  <a:schemeClr val="bg1"/>
                </a:solidFill>
              </a:rPr>
              <a:t>Alexa:- Oh…! Yes.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5DE81A-4CA0-4A29-B923-39CBAD18F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40491"/>
            <a:ext cx="5548674" cy="52883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74AB0B-B725-4EE1-9761-291D54BB7091}"/>
              </a:ext>
            </a:extLst>
          </p:cNvPr>
          <p:cNvSpPr/>
          <p:nvPr/>
        </p:nvSpPr>
        <p:spPr>
          <a:xfrm>
            <a:off x="493680" y="1704880"/>
            <a:ext cx="4338173" cy="430887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Movies &amp; TV Shows are created by Netflix with top rating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TV-MA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then TV-14,TV-PG,etc.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TV-MA stands as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mature &amp; adult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audiences(18 or 18+).</a:t>
            </a:r>
            <a:endParaRPr lang="en-IN" sz="2000" dirty="0">
              <a:solidFill>
                <a:srgbClr val="222222"/>
              </a:solidFill>
              <a:latin typeface="Google Sans"/>
              <a:cs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TV-14 stands as its unsuitable for age under 14 means age with 14+ are allow.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Based on rating stats, Netflix identifies target audience.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We know that , Netflix creates movie or tv shows which accepted by 18+ crowd.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711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5 star rating icon eps10 5 star Royalty Free Vector Image">
            <a:extLst>
              <a:ext uri="{FF2B5EF4-FFF2-40B4-BE49-F238E27FC236}">
                <a16:creationId xmlns:a16="http://schemas.microsoft.com/office/drawing/2014/main" id="{7AD9F3C8-3431-4100-935F-BC22D5994E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4"/>
          <a:stretch/>
        </p:blipFill>
        <p:spPr bwMode="auto">
          <a:xfrm>
            <a:off x="2528294" y="215494"/>
            <a:ext cx="6624216" cy="652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46F8E3-B20D-4A8F-8ED1-187AEDBC7BD7}"/>
              </a:ext>
            </a:extLst>
          </p:cNvPr>
          <p:cNvSpPr/>
          <p:nvPr/>
        </p:nvSpPr>
        <p:spPr>
          <a:xfrm>
            <a:off x="-6282" y="-1968"/>
            <a:ext cx="12380769" cy="6956395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D2899B3-D782-44AB-80FF-0569280FC868}"/>
              </a:ext>
            </a:extLst>
          </p:cNvPr>
          <p:cNvSpPr txBox="1">
            <a:spLocks/>
          </p:cNvSpPr>
          <p:nvPr/>
        </p:nvSpPr>
        <p:spPr>
          <a:xfrm>
            <a:off x="249267" y="215494"/>
            <a:ext cx="11869672" cy="6093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Type Wise Rating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4BC42B-8867-4960-92A9-716495A9BE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24" y="1927223"/>
            <a:ext cx="5912338" cy="4745177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DFC3FC-D5B1-47F6-A8F4-860152863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559" y="960307"/>
            <a:ext cx="6988146" cy="107451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9066CD7-CD18-456B-9767-BA972F3C973A}"/>
              </a:ext>
            </a:extLst>
          </p:cNvPr>
          <p:cNvSpPr/>
          <p:nvPr/>
        </p:nvSpPr>
        <p:spPr>
          <a:xfrm>
            <a:off x="7093364" y="2339197"/>
            <a:ext cx="4338173" cy="640175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TV-PG : Older Kids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TV-MA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Adults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TV-Y7-FV : 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Older Kids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TV-Y7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Older Kids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TV-14 : Teens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Adults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TV-Y : Kids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NR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Adults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PG-13 : Teens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TV-G : Kids,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PG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Older Kids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G : Kids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UR: Adults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NC-17</a:t>
            </a:r>
            <a:r>
              <a:rPr lang="en-US" altLang="en-US" sz="2000" dirty="0">
                <a:solidFill>
                  <a:schemeClr val="bg1"/>
                </a:solidFill>
                <a:latin typeface="Roboto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Mono"/>
              </a:rPr>
              <a:t>: Adults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Roboto Mono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Roboto Mono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Roboto Mono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8EDE2F-0B89-4469-8F35-B5A43A28F3FA}"/>
              </a:ext>
            </a:extLst>
          </p:cNvPr>
          <p:cNvSpPr/>
          <p:nvPr/>
        </p:nvSpPr>
        <p:spPr>
          <a:xfrm>
            <a:off x="320995" y="929792"/>
            <a:ext cx="4338173" cy="147732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Import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  import seaborn as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sns</a:t>
            </a:r>
            <a:endParaRPr lang="en-IN" sz="2400" b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220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3C1525-C0C4-4673-848F-3AA4B2861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77432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F9DDF3B-23F7-44F8-8976-3DC3F7C15F7E}"/>
              </a:ext>
            </a:extLst>
          </p:cNvPr>
          <p:cNvSpPr/>
          <p:nvPr/>
        </p:nvSpPr>
        <p:spPr>
          <a:xfrm>
            <a:off x="-12562" y="-23751"/>
            <a:ext cx="1239333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C6F606-14DD-436A-AFB7-DF191C59D7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7"/>
          <a:stretch/>
        </p:blipFill>
        <p:spPr>
          <a:xfrm>
            <a:off x="88475" y="2731255"/>
            <a:ext cx="5171219" cy="13038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A963A6-35ED-4D95-9E27-425D8DCD3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57" y="2840181"/>
            <a:ext cx="3021335" cy="13038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65C53A-E7A9-4FD5-94BC-6B08C23534A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7"/>
          <a:stretch/>
        </p:blipFill>
        <p:spPr>
          <a:xfrm>
            <a:off x="88475" y="4239505"/>
            <a:ext cx="4016088" cy="7732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718936-C2E4-46EC-ABDB-9342B26260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488" y="5477668"/>
            <a:ext cx="3686301" cy="11199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A46BF2-E3AD-4352-B3A9-5AB7B9D36C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9"/>
          <a:stretch/>
        </p:blipFill>
        <p:spPr>
          <a:xfrm>
            <a:off x="88475" y="1430511"/>
            <a:ext cx="5164305" cy="11474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7849FB-61F7-45EB-BA89-FDE3C3D721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989" y="2816506"/>
            <a:ext cx="3383573" cy="137171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C3D89AC-4B12-49CC-9FBA-A39FD41C38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5" y="173186"/>
            <a:ext cx="3543034" cy="11474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54EA007-087A-4DC0-9C7C-A23CAD07C5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810" y="187942"/>
            <a:ext cx="2976357" cy="11578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022F6F8-65D1-4BB1-AE0A-09DE0CE308F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0"/>
          <a:stretch/>
        </p:blipFill>
        <p:spPr>
          <a:xfrm>
            <a:off x="6653622" y="1550434"/>
            <a:ext cx="5232166" cy="109463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F7076E3-ED59-4431-BF5A-D1B3309CCB1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793"/>
          <a:stretch/>
        </p:blipFill>
        <p:spPr>
          <a:xfrm>
            <a:off x="4775258" y="4313736"/>
            <a:ext cx="3117227" cy="73706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7A663E5-808E-4978-805E-F2CB78B28B4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2" b="11961"/>
          <a:stretch/>
        </p:blipFill>
        <p:spPr>
          <a:xfrm>
            <a:off x="8563181" y="4380286"/>
            <a:ext cx="3322608" cy="9715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FD36A46-B7A3-459F-8FF6-122DEF403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857" y="2849706"/>
            <a:ext cx="3021335" cy="130387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7E976EA-2ADC-4440-A3C4-6F40805196D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9"/>
          <a:stretch/>
        </p:blipFill>
        <p:spPr>
          <a:xfrm>
            <a:off x="88475" y="1478199"/>
            <a:ext cx="5164305" cy="11474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3B0BEC-F564-4A04-A2CC-14130D9EA0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989" y="2826031"/>
            <a:ext cx="3383573" cy="13717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EB3A969-51C6-49F9-B6EB-7E51D7539C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5" y="182711"/>
            <a:ext cx="3543034" cy="11474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5434E8B-6A4F-48C2-BCB0-C6F3B6B87E0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5" y="5277962"/>
            <a:ext cx="7417373" cy="14631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60A41103-2B42-4332-8D33-38062D99438B}"/>
              </a:ext>
            </a:extLst>
          </p:cNvPr>
          <p:cNvSpPr txBox="1">
            <a:spLocks/>
          </p:cNvSpPr>
          <p:nvPr/>
        </p:nvSpPr>
        <p:spPr>
          <a:xfrm>
            <a:off x="7287964" y="248213"/>
            <a:ext cx="4438616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Why USA is Strongest Nation?</a:t>
            </a:r>
          </a:p>
        </p:txBody>
      </p:sp>
    </p:spTree>
    <p:extLst>
      <p:ext uri="{BB962C8B-B14F-4D97-AF65-F5344CB8AC3E}">
        <p14:creationId xmlns:p14="http://schemas.microsoft.com/office/powerpoint/2010/main" val="3994396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Teach Your Child with Dyslexia the Months of the Year — in Order">
            <a:extLst>
              <a:ext uri="{FF2B5EF4-FFF2-40B4-BE49-F238E27FC236}">
                <a16:creationId xmlns:a16="http://schemas.microsoft.com/office/drawing/2014/main" id="{DD6D4094-1AFA-43FB-B400-787E320E7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693" y="48967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4348C3-E938-42F3-B519-98926BDF6F63}"/>
              </a:ext>
            </a:extLst>
          </p:cNvPr>
          <p:cNvSpPr/>
          <p:nvPr/>
        </p:nvSpPr>
        <p:spPr>
          <a:xfrm>
            <a:off x="0" y="0"/>
            <a:ext cx="12380769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E61873-E756-4F4B-9B03-9FD5CB7362CC}"/>
              </a:ext>
            </a:extLst>
          </p:cNvPr>
          <p:cNvSpPr txBox="1">
            <a:spLocks/>
          </p:cNvSpPr>
          <p:nvPr/>
        </p:nvSpPr>
        <p:spPr>
          <a:xfrm>
            <a:off x="357387" y="116429"/>
            <a:ext cx="11477225" cy="19943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What will be the proper Month of releasing Movies &amp; TV Shows?</a:t>
            </a:r>
          </a:p>
          <a:p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ECEA04-0C9D-410E-91A4-15C4C91D80CB}"/>
              </a:ext>
            </a:extLst>
          </p:cNvPr>
          <p:cNvSpPr/>
          <p:nvPr/>
        </p:nvSpPr>
        <p:spPr>
          <a:xfrm>
            <a:off x="357387" y="1711252"/>
            <a:ext cx="4338173" cy="73866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to data,</a:t>
            </a:r>
          </a:p>
          <a:p>
            <a:endParaRPr 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92C4D6-AD9D-449D-A060-B50B7B3D56E5}"/>
              </a:ext>
            </a:extLst>
          </p:cNvPr>
          <p:cNvSpPr/>
          <p:nvPr/>
        </p:nvSpPr>
        <p:spPr>
          <a:xfrm>
            <a:off x="528389" y="2243096"/>
            <a:ext cx="4338173" cy="338554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Most no. of content added on Netflix is in month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October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its almost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11.16%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of Overall content.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23.07% content added on Netflix in summer season.(April-June)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Almost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29.79%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of overall content are released by Netflix in months October, November &amp; December.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It Means it choses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festival 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season while releasing shows which indirectly increases its revenue &amp; viewers.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08ABEDB-9D06-4097-AF7D-F49F82593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862" y="1711251"/>
            <a:ext cx="6453266" cy="42230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9089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w to Teach Your Child with Dyslexia the Months of the Year — in Order">
            <a:extLst>
              <a:ext uri="{FF2B5EF4-FFF2-40B4-BE49-F238E27FC236}">
                <a16:creationId xmlns:a16="http://schemas.microsoft.com/office/drawing/2014/main" id="{205FBC98-CEF6-4367-A9E8-78FA60C7A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693" y="48967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9D24A1-910D-4C5C-B184-50311A5B52BE}"/>
              </a:ext>
            </a:extLst>
          </p:cNvPr>
          <p:cNvSpPr/>
          <p:nvPr/>
        </p:nvSpPr>
        <p:spPr>
          <a:xfrm>
            <a:off x="0" y="0"/>
            <a:ext cx="1219200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A81123-AD54-485E-BAB8-38CDBA668C96}"/>
              </a:ext>
            </a:extLst>
          </p:cNvPr>
          <p:cNvSpPr txBox="1">
            <a:spLocks/>
          </p:cNvSpPr>
          <p:nvPr/>
        </p:nvSpPr>
        <p:spPr>
          <a:xfrm>
            <a:off x="357387" y="116429"/>
            <a:ext cx="10559429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What will be the proper Month of releasing Movies &amp; TV Shows?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3E3E86-382A-49A0-9B9D-FA559139E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168" y="2873479"/>
            <a:ext cx="5188611" cy="3936188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F2EA17-BF01-4D43-BCA8-98463C746DBC}"/>
              </a:ext>
            </a:extLst>
          </p:cNvPr>
          <p:cNvSpPr/>
          <p:nvPr/>
        </p:nvSpPr>
        <p:spPr>
          <a:xfrm>
            <a:off x="1594239" y="3280860"/>
            <a:ext cx="3069310" cy="258532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October ,November &amp; December are the best months of releasing shows on Netflix.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Winter season gives more profit to Netflix.</a:t>
            </a:r>
          </a:p>
        </p:txBody>
      </p:sp>
      <p:pic>
        <p:nvPicPr>
          <p:cNvPr id="2056" name="Picture 8" descr="Diwali lantern detailed style icon design Vector Image">
            <a:extLst>
              <a:ext uri="{FF2B5EF4-FFF2-40B4-BE49-F238E27FC236}">
                <a16:creationId xmlns:a16="http://schemas.microsoft.com/office/drawing/2014/main" id="{A21B356C-F863-4705-A008-0CFBCE5C88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6" t="9252" r="21249" b="14014"/>
          <a:stretch/>
        </p:blipFill>
        <p:spPr bwMode="auto">
          <a:xfrm>
            <a:off x="9327097" y="-238565"/>
            <a:ext cx="3069311" cy="3667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2B482A-5342-49D2-99FB-B123E76CA7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059"/>
          <a:stretch/>
        </p:blipFill>
        <p:spPr>
          <a:xfrm>
            <a:off x="-204408" y="3957710"/>
            <a:ext cx="2088401" cy="29302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9EEAD9-47DB-49CE-9AC8-F653CC3A39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87" y="1224425"/>
            <a:ext cx="7387021" cy="153244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8867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627CB4F8-2A01-4347-8A5C-7B8C6D3DA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-376131" y="234694"/>
            <a:ext cx="5160263" cy="504361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60A1F43-233F-4167-9324-1A05C26A3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3759849" y="0"/>
            <a:ext cx="2920869" cy="28548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CF11792-95A1-4472-A793-07457C6AD7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2549218" y="4318243"/>
            <a:ext cx="2662845" cy="260264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2556DD9-3D24-46E1-80CA-54037AEABE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4627362" y="3190742"/>
            <a:ext cx="3574363" cy="349356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1C2336F-3AC2-4CAF-A86C-0F4FF6F023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9779877" y="306191"/>
            <a:ext cx="2294323" cy="224245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44B7FCF-07BD-4C31-9B5F-AEA783FAA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8323761" y="2756500"/>
            <a:ext cx="4124052" cy="403082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6D51D38-1661-4C5B-ADDD-90AD5464E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6198715" y="0"/>
            <a:ext cx="4124052" cy="403082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4AD7060-7702-4C46-A29D-7870078A2A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325" t="32804" b="9242"/>
          <a:stretch/>
        </p:blipFill>
        <p:spPr>
          <a:xfrm>
            <a:off x="-255813" y="-113204"/>
            <a:ext cx="1764262" cy="160335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6FBCB17-8A67-4677-B4AF-FE01620886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593" b="18267"/>
          <a:stretch/>
        </p:blipFill>
        <p:spPr>
          <a:xfrm>
            <a:off x="-255813" y="4435493"/>
            <a:ext cx="2008428" cy="2662098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2FA8C27-943E-4D9A-B87A-86FA940D3B27}"/>
              </a:ext>
            </a:extLst>
          </p:cNvPr>
          <p:cNvSpPr/>
          <p:nvPr/>
        </p:nvSpPr>
        <p:spPr>
          <a:xfrm>
            <a:off x="0" y="0"/>
            <a:ext cx="1219200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B0015776-1A81-4EC3-9EDB-B6B9B0B9D57B}"/>
              </a:ext>
            </a:extLst>
          </p:cNvPr>
          <p:cNvSpPr txBox="1">
            <a:spLocks/>
          </p:cNvSpPr>
          <p:nvPr/>
        </p:nvSpPr>
        <p:spPr>
          <a:xfrm>
            <a:off x="281185" y="138201"/>
            <a:ext cx="11477225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Duration Wise Analysis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A9D8A3F-AD1C-4E8B-A171-0337D40B1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19" y="1294683"/>
            <a:ext cx="5675585" cy="4841378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BBA63CC5-A426-4CC4-896C-B3D6EEC8F630}"/>
              </a:ext>
            </a:extLst>
          </p:cNvPr>
          <p:cNvSpPr txBox="1"/>
          <p:nvPr/>
        </p:nvSpPr>
        <p:spPr>
          <a:xfrm>
            <a:off x="353931" y="1110036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TV Shows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9C63400-6096-4238-8DB7-ED763F402BDE}"/>
              </a:ext>
            </a:extLst>
          </p:cNvPr>
          <p:cNvSpPr/>
          <p:nvPr/>
        </p:nvSpPr>
        <p:spPr>
          <a:xfrm>
            <a:off x="445959" y="1721441"/>
            <a:ext cx="4338173" cy="18466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Most of the TV Shows released on Netflix with 1 Season.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Average 1.80 ~ 2 seasons of each tv show is present on Netflix.</a:t>
            </a:r>
          </a:p>
        </p:txBody>
      </p:sp>
      <p:pic>
        <p:nvPicPr>
          <p:cNvPr id="50" name="Picture 2" descr="Full Episodes Vector Images (40)">
            <a:extLst>
              <a:ext uri="{FF2B5EF4-FFF2-40B4-BE49-F238E27FC236}">
                <a16:creationId xmlns:a16="http://schemas.microsoft.com/office/drawing/2014/main" id="{0C3E6639-0D8B-4F06-B5DB-86E88ED18B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8" b="12380"/>
          <a:stretch/>
        </p:blipFill>
        <p:spPr bwMode="auto">
          <a:xfrm>
            <a:off x="1406923" y="4547739"/>
            <a:ext cx="2838143" cy="241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81F44746-657A-425A-B73F-75D6EF236D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9"/>
          <a:stretch/>
        </p:blipFill>
        <p:spPr>
          <a:xfrm>
            <a:off x="312162" y="3748618"/>
            <a:ext cx="5597670" cy="110676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58565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D2C719-439D-4A25-B755-B258957C34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-376131" y="234694"/>
            <a:ext cx="5160263" cy="5043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6238CB-C49D-461E-977B-CB595588D7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3759849" y="0"/>
            <a:ext cx="2920869" cy="28548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2EE5BE-351C-4A54-B5DC-F5968977F6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2549218" y="4318243"/>
            <a:ext cx="2662845" cy="2602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E4BCE1-CE66-4D17-8F0D-9F2A6F4A4D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4627362" y="3190742"/>
            <a:ext cx="3574363" cy="34935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BD1B8B-F654-491E-89A3-80B2AF5A95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9779877" y="306191"/>
            <a:ext cx="2294323" cy="22424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69791C-57B0-4841-B719-02FFC534E1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8323761" y="2756500"/>
            <a:ext cx="4124052" cy="40308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A7A295-7933-47B4-B3D6-AEB1DB7EDC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42"/>
          <a:stretch/>
        </p:blipFill>
        <p:spPr>
          <a:xfrm>
            <a:off x="6198715" y="0"/>
            <a:ext cx="4124052" cy="4030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632E40-6C9D-4AB8-A91F-E8A60EB6B5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1325" t="32804" b="9242"/>
          <a:stretch/>
        </p:blipFill>
        <p:spPr>
          <a:xfrm>
            <a:off x="-255813" y="-113204"/>
            <a:ext cx="1764262" cy="16033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FBEA94-9744-46B3-BF9C-AA2AAC6A55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593" b="18267"/>
          <a:stretch/>
        </p:blipFill>
        <p:spPr>
          <a:xfrm>
            <a:off x="-255813" y="4435493"/>
            <a:ext cx="2008428" cy="266209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CBF1E9-9B00-4DF9-8503-4CC81D10EFE2}"/>
              </a:ext>
            </a:extLst>
          </p:cNvPr>
          <p:cNvSpPr/>
          <p:nvPr/>
        </p:nvSpPr>
        <p:spPr>
          <a:xfrm>
            <a:off x="0" y="0"/>
            <a:ext cx="1219200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DC7A8F0-9BA7-411C-B130-BBF275C2DF40}"/>
              </a:ext>
            </a:extLst>
          </p:cNvPr>
          <p:cNvSpPr txBox="1">
            <a:spLocks/>
          </p:cNvSpPr>
          <p:nvPr/>
        </p:nvSpPr>
        <p:spPr>
          <a:xfrm>
            <a:off x="281185" y="138201"/>
            <a:ext cx="11477225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Duration Wise 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A5914F-E73B-4262-909A-A325477F74B1}"/>
              </a:ext>
            </a:extLst>
          </p:cNvPr>
          <p:cNvSpPr txBox="1"/>
          <p:nvPr/>
        </p:nvSpPr>
        <p:spPr>
          <a:xfrm>
            <a:off x="353931" y="1110036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Movies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C283EA-6250-46C7-B0C9-CDF5D9B1E97D}"/>
              </a:ext>
            </a:extLst>
          </p:cNvPr>
          <p:cNvSpPr/>
          <p:nvPr/>
        </p:nvSpPr>
        <p:spPr>
          <a:xfrm>
            <a:off x="8416657" y="3248552"/>
            <a:ext cx="3549153" cy="110799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Most of the Movies released on Netflix with average 98.02 mins 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447D307-87DC-455B-9272-62332E0868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31" y="1671079"/>
            <a:ext cx="10990826" cy="10120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756926-1B23-4251-8463-878D19090C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348" y="3031044"/>
            <a:ext cx="3643343" cy="305002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122" name="Picture 2" descr="Creative Movie Projector Vector, The Film, Projector, Vector PNG and Vector  with Transparent Background for Free Download | Movie projector, Film logo,  Film festival poster">
            <a:extLst>
              <a:ext uri="{FF2B5EF4-FFF2-40B4-BE49-F238E27FC236}">
                <a16:creationId xmlns:a16="http://schemas.microsoft.com/office/drawing/2014/main" id="{59425D3E-7B0F-45F2-AE68-CAD293FA1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2063" y="2376504"/>
            <a:ext cx="5160263" cy="4882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89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2355ED-8BD8-4CAE-980A-D3C04E03DC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6" r="17643"/>
          <a:stretch/>
        </p:blipFill>
        <p:spPr>
          <a:xfrm>
            <a:off x="0" y="-139958"/>
            <a:ext cx="6870760" cy="716590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381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A0CA10C-8DA9-4FA0-9288-77E8D809CF26}"/>
              </a:ext>
            </a:extLst>
          </p:cNvPr>
          <p:cNvSpPr/>
          <p:nvPr/>
        </p:nvSpPr>
        <p:spPr>
          <a:xfrm>
            <a:off x="0" y="-139959"/>
            <a:ext cx="12493690" cy="716590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76A417-4EAB-41F1-B156-C46AF7FF8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682" y="860781"/>
            <a:ext cx="2688012" cy="1495794"/>
          </a:xfrm>
        </p:spPr>
        <p:txBody>
          <a:bodyPr wrap="square" lIns="0" tIns="0" rIns="0" bIns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What is Netflix?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926DCA-1B5D-4A3B-93E5-B009E28BC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19" y="819150"/>
            <a:ext cx="865094" cy="157905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E95513F-4DB0-42E9-83B1-D079B9AF277C}"/>
              </a:ext>
            </a:extLst>
          </p:cNvPr>
          <p:cNvSpPr/>
          <p:nvPr/>
        </p:nvSpPr>
        <p:spPr>
          <a:xfrm>
            <a:off x="909919" y="3895513"/>
            <a:ext cx="8254479" cy="17235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How many subscribers does Netflix have? 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Netflix has 203.66 million subscribers worldwide.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 number of Netflix paying subscribers has grown by 21.9% over the last 12 months.</a:t>
            </a:r>
            <a:endParaRPr lang="en-US" sz="28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2387FFF7-BCDF-4AB5-A40F-3B4675C931C7}"/>
              </a:ext>
            </a:extLst>
          </p:cNvPr>
          <p:cNvSpPr/>
          <p:nvPr/>
        </p:nvSpPr>
        <p:spPr>
          <a:xfrm>
            <a:off x="6096000" y="432239"/>
            <a:ext cx="5617029" cy="285213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93B53-E29B-4F7C-8D75-C7A80DCB97CE}"/>
              </a:ext>
            </a:extLst>
          </p:cNvPr>
          <p:cNvSpPr/>
          <p:nvPr/>
        </p:nvSpPr>
        <p:spPr>
          <a:xfrm>
            <a:off x="6595925" y="950017"/>
            <a:ext cx="5185528" cy="18466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Netflix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is a subscription-based streaming service that allows our members to watch TV shows and movies without commercials on an internet-connected device.</a:t>
            </a:r>
            <a:endParaRPr 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9573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7DA8DF0-B6BD-4078-B88C-E6B9BF7872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30" b="14101"/>
          <a:stretch/>
        </p:blipFill>
        <p:spPr>
          <a:xfrm>
            <a:off x="0" y="-1"/>
            <a:ext cx="12189620" cy="474617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CE757FD-BA31-4390-A037-2AE672BE744C}"/>
              </a:ext>
            </a:extLst>
          </p:cNvPr>
          <p:cNvSpPr/>
          <p:nvPr/>
        </p:nvSpPr>
        <p:spPr>
          <a:xfrm>
            <a:off x="0" y="0"/>
            <a:ext cx="1219200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E70C33F-4356-44F0-803B-5ECF80C51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9" y="1252803"/>
            <a:ext cx="4022774" cy="54056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3CA2A6-8395-4225-80D5-F84F7390C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138" y="1161889"/>
            <a:ext cx="4563212" cy="264266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5968775-9A45-42A6-9E1B-11C9B0E83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138" y="4412857"/>
            <a:ext cx="4466009" cy="22455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2F899DB2-639A-44C2-9DBD-52F5B33CBA26}"/>
              </a:ext>
            </a:extLst>
          </p:cNvPr>
          <p:cNvSpPr txBox="1">
            <a:spLocks/>
          </p:cNvSpPr>
          <p:nvPr/>
        </p:nvSpPr>
        <p:spPr>
          <a:xfrm>
            <a:off x="281185" y="138201"/>
            <a:ext cx="11477225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Top Directors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BB7E71-7082-4A27-BB24-78BFC5D9955C}"/>
              </a:ext>
            </a:extLst>
          </p:cNvPr>
          <p:cNvSpPr txBox="1"/>
          <p:nvPr/>
        </p:nvSpPr>
        <p:spPr>
          <a:xfrm>
            <a:off x="6389138" y="652979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Movie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61087D-FCCE-4399-9A14-F9F1F4C43CFE}"/>
              </a:ext>
            </a:extLst>
          </p:cNvPr>
          <p:cNvSpPr txBox="1"/>
          <p:nvPr/>
        </p:nvSpPr>
        <p:spPr>
          <a:xfrm>
            <a:off x="6389138" y="3898707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TV Shows</a:t>
            </a:r>
          </a:p>
        </p:txBody>
      </p:sp>
    </p:spTree>
    <p:extLst>
      <p:ext uri="{BB962C8B-B14F-4D97-AF65-F5344CB8AC3E}">
        <p14:creationId xmlns:p14="http://schemas.microsoft.com/office/powerpoint/2010/main" val="1705904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1CC6F94-76BC-C948-B5EC-DF7F7DB32C3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1574337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4" name="Picture 153">
            <a:extLst>
              <a:ext uri="{FF2B5EF4-FFF2-40B4-BE49-F238E27FC236}">
                <a16:creationId xmlns:a16="http://schemas.microsoft.com/office/drawing/2014/main" id="{7BEC25F9-FFC9-F24C-98CE-7BDF9521CF7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39" b="24317"/>
          <a:stretch/>
        </p:blipFill>
        <p:spPr>
          <a:xfrm>
            <a:off x="-1" y="1510553"/>
            <a:ext cx="12192002" cy="45630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ED5258-1F9F-7E4F-B0CE-5E21FC8D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History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383686-1A58-7749-B3F0-D043DD52D9BD}"/>
              </a:ext>
            </a:extLst>
          </p:cNvPr>
          <p:cNvSpPr/>
          <p:nvPr/>
        </p:nvSpPr>
        <p:spPr>
          <a:xfrm>
            <a:off x="-387235" y="3276831"/>
            <a:ext cx="12192000" cy="4549588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8534333-8571-074C-8DA6-3DC4E3B39644}"/>
              </a:ext>
            </a:extLst>
          </p:cNvPr>
          <p:cNvCxnSpPr>
            <a:cxnSpLocks/>
          </p:cNvCxnSpPr>
          <p:nvPr/>
        </p:nvCxnSpPr>
        <p:spPr>
          <a:xfrm>
            <a:off x="2644629" y="3209364"/>
            <a:ext cx="0" cy="132677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2F8E398-0CDC-F342-850C-D3AEB9ACFD30}"/>
              </a:ext>
            </a:extLst>
          </p:cNvPr>
          <p:cNvCxnSpPr>
            <a:cxnSpLocks/>
          </p:cNvCxnSpPr>
          <p:nvPr/>
        </p:nvCxnSpPr>
        <p:spPr>
          <a:xfrm flipH="1">
            <a:off x="1341578" y="4993341"/>
            <a:ext cx="845851" cy="0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9DD7533E-48A5-E14E-935A-A9418A8FBE5B}"/>
              </a:ext>
            </a:extLst>
          </p:cNvPr>
          <p:cNvSpPr/>
          <p:nvPr/>
        </p:nvSpPr>
        <p:spPr>
          <a:xfrm flipV="1">
            <a:off x="1730229" y="4078941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590B4855-1EC8-1746-8425-7228284E21B8}"/>
              </a:ext>
            </a:extLst>
          </p:cNvPr>
          <p:cNvSpPr/>
          <p:nvPr/>
        </p:nvSpPr>
        <p:spPr>
          <a:xfrm flipH="1">
            <a:off x="2644629" y="2752164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9B4B279-0675-774E-A4C2-5FA2D62A1578}"/>
              </a:ext>
            </a:extLst>
          </p:cNvPr>
          <p:cNvSpPr/>
          <p:nvPr/>
        </p:nvSpPr>
        <p:spPr>
          <a:xfrm>
            <a:off x="3490480" y="2752164"/>
            <a:ext cx="914400" cy="914400"/>
          </a:xfrm>
          <a:prstGeom prst="arc">
            <a:avLst>
              <a:gd name="adj1" fmla="val 16210155"/>
              <a:gd name="adj2" fmla="val 0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241A5FF-C5A0-734D-9CEF-04EB0DC24082}"/>
              </a:ext>
            </a:extLst>
          </p:cNvPr>
          <p:cNvCxnSpPr>
            <a:cxnSpLocks/>
          </p:cNvCxnSpPr>
          <p:nvPr/>
        </p:nvCxnSpPr>
        <p:spPr>
          <a:xfrm>
            <a:off x="4405714" y="3209364"/>
            <a:ext cx="0" cy="132677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FD03E8B-89AA-094B-A321-F5587ED469E0}"/>
              </a:ext>
            </a:extLst>
          </p:cNvPr>
          <p:cNvCxnSpPr>
            <a:cxnSpLocks/>
          </p:cNvCxnSpPr>
          <p:nvPr/>
        </p:nvCxnSpPr>
        <p:spPr>
          <a:xfrm>
            <a:off x="6165965" y="3209364"/>
            <a:ext cx="0" cy="132677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rc 34">
            <a:extLst>
              <a:ext uri="{FF2B5EF4-FFF2-40B4-BE49-F238E27FC236}">
                <a16:creationId xmlns:a16="http://schemas.microsoft.com/office/drawing/2014/main" id="{BA34BC12-585C-DF49-A7F8-945AEC9FF7A4}"/>
              </a:ext>
            </a:extLst>
          </p:cNvPr>
          <p:cNvSpPr/>
          <p:nvPr/>
        </p:nvSpPr>
        <p:spPr>
          <a:xfrm flipH="1" flipV="1">
            <a:off x="4405714" y="4078941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3F0B54BD-96A3-ED4F-B17D-6DB67B73A511}"/>
              </a:ext>
            </a:extLst>
          </p:cNvPr>
          <p:cNvSpPr/>
          <p:nvPr/>
        </p:nvSpPr>
        <p:spPr>
          <a:xfrm flipV="1">
            <a:off x="5251565" y="4078941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1714F12A-2158-2B4B-BC19-8DF06F3C487E}"/>
              </a:ext>
            </a:extLst>
          </p:cNvPr>
          <p:cNvSpPr/>
          <p:nvPr/>
        </p:nvSpPr>
        <p:spPr>
          <a:xfrm flipH="1">
            <a:off x="6164482" y="2752164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1AFCCC14-3939-8741-9560-A907F37BC41A}"/>
              </a:ext>
            </a:extLst>
          </p:cNvPr>
          <p:cNvSpPr/>
          <p:nvPr/>
        </p:nvSpPr>
        <p:spPr>
          <a:xfrm>
            <a:off x="7010333" y="2752164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8155707-D3E4-5441-B265-BCBA4DBA2D9B}"/>
              </a:ext>
            </a:extLst>
          </p:cNvPr>
          <p:cNvCxnSpPr>
            <a:cxnSpLocks/>
          </p:cNvCxnSpPr>
          <p:nvPr/>
        </p:nvCxnSpPr>
        <p:spPr>
          <a:xfrm>
            <a:off x="7925567" y="3209364"/>
            <a:ext cx="0" cy="132677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FCF241E-A886-044F-B42A-72C96C17CBEC}"/>
              </a:ext>
            </a:extLst>
          </p:cNvPr>
          <p:cNvCxnSpPr>
            <a:cxnSpLocks/>
          </p:cNvCxnSpPr>
          <p:nvPr/>
        </p:nvCxnSpPr>
        <p:spPr>
          <a:xfrm>
            <a:off x="9685818" y="3209364"/>
            <a:ext cx="0" cy="132677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>
            <a:extLst>
              <a:ext uri="{FF2B5EF4-FFF2-40B4-BE49-F238E27FC236}">
                <a16:creationId xmlns:a16="http://schemas.microsoft.com/office/drawing/2014/main" id="{F3A9129F-70F9-2249-936E-6DF985D44741}"/>
              </a:ext>
            </a:extLst>
          </p:cNvPr>
          <p:cNvSpPr/>
          <p:nvPr/>
        </p:nvSpPr>
        <p:spPr>
          <a:xfrm flipH="1" flipV="1">
            <a:off x="7925567" y="4078941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04629552-D25E-0D49-B7D7-BA4E4F310A9E}"/>
              </a:ext>
            </a:extLst>
          </p:cNvPr>
          <p:cNvSpPr/>
          <p:nvPr/>
        </p:nvSpPr>
        <p:spPr>
          <a:xfrm flipV="1">
            <a:off x="8771418" y="4078941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E91C495-0259-A24B-BC4A-C9F4B076DB01}"/>
              </a:ext>
            </a:extLst>
          </p:cNvPr>
          <p:cNvSpPr/>
          <p:nvPr/>
        </p:nvSpPr>
        <p:spPr>
          <a:xfrm flipH="1">
            <a:off x="9685890" y="2752164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c 52">
            <a:extLst>
              <a:ext uri="{FF2B5EF4-FFF2-40B4-BE49-F238E27FC236}">
                <a16:creationId xmlns:a16="http://schemas.microsoft.com/office/drawing/2014/main" id="{A48D0A1D-BD1F-A341-B908-54AB369C3661}"/>
              </a:ext>
            </a:extLst>
          </p:cNvPr>
          <p:cNvSpPr/>
          <p:nvPr/>
        </p:nvSpPr>
        <p:spPr>
          <a:xfrm>
            <a:off x="10531741" y="2752164"/>
            <a:ext cx="914400" cy="914400"/>
          </a:xfrm>
          <a:prstGeom prst="arc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EA4E1AE-CF73-BE48-AE93-A55589872F28}"/>
              </a:ext>
            </a:extLst>
          </p:cNvPr>
          <p:cNvCxnSpPr>
            <a:cxnSpLocks/>
          </p:cNvCxnSpPr>
          <p:nvPr/>
        </p:nvCxnSpPr>
        <p:spPr>
          <a:xfrm>
            <a:off x="11446141" y="3209364"/>
            <a:ext cx="0" cy="1629644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C77495B5-B728-9E4F-B0DB-D9AD93522355}"/>
              </a:ext>
            </a:extLst>
          </p:cNvPr>
          <p:cNvSpPr/>
          <p:nvPr/>
        </p:nvSpPr>
        <p:spPr>
          <a:xfrm>
            <a:off x="607205" y="4603385"/>
            <a:ext cx="744062" cy="744062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C153CE1-8FD9-F34F-BE86-E47097FDE5B4}"/>
              </a:ext>
            </a:extLst>
          </p:cNvPr>
          <p:cNvGrpSpPr/>
          <p:nvPr/>
        </p:nvGrpSpPr>
        <p:grpSpPr>
          <a:xfrm>
            <a:off x="3101830" y="2380132"/>
            <a:ext cx="881737" cy="744062"/>
            <a:chOff x="3101830" y="2380132"/>
            <a:chExt cx="881737" cy="744062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4AF9372-4B8C-5844-A501-6A908E3784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1830" y="27521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252C482-3D8A-CB4E-B5D9-92BBA92C9CC0}"/>
                </a:ext>
              </a:extLst>
            </p:cNvPr>
            <p:cNvSpPr/>
            <p:nvPr/>
          </p:nvSpPr>
          <p:spPr>
            <a:xfrm>
              <a:off x="3152399" y="2380132"/>
              <a:ext cx="744062" cy="74406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04CB663-C8A2-194E-9D54-BA1800B1E8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97112" y="2752164"/>
              <a:ext cx="86455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FDFBB97-BDF8-B94E-897A-AC37A17FFF7D}"/>
              </a:ext>
            </a:extLst>
          </p:cNvPr>
          <p:cNvGrpSpPr/>
          <p:nvPr/>
        </p:nvGrpSpPr>
        <p:grpSpPr>
          <a:xfrm>
            <a:off x="6621682" y="2380132"/>
            <a:ext cx="881737" cy="744062"/>
            <a:chOff x="3101830" y="2380132"/>
            <a:chExt cx="881737" cy="744062"/>
          </a:xfrm>
        </p:grpSpPr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8760CFC-EC2B-3045-B66A-1F8D962C8E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1830" y="27521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2227720-44AE-A146-8773-6E82E05972F1}"/>
                </a:ext>
              </a:extLst>
            </p:cNvPr>
            <p:cNvSpPr/>
            <p:nvPr/>
          </p:nvSpPr>
          <p:spPr>
            <a:xfrm>
              <a:off x="3152399" y="2380132"/>
              <a:ext cx="744062" cy="74406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9CF7D705-1260-344A-871B-E600AE8B59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97112" y="2752164"/>
              <a:ext cx="86455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A2D6DB7-437D-A24C-8801-6B57715C5F40}"/>
              </a:ext>
            </a:extLst>
          </p:cNvPr>
          <p:cNvGrpSpPr/>
          <p:nvPr/>
        </p:nvGrpSpPr>
        <p:grpSpPr>
          <a:xfrm>
            <a:off x="10143090" y="2380132"/>
            <a:ext cx="881737" cy="744062"/>
            <a:chOff x="3101830" y="2380132"/>
            <a:chExt cx="881737" cy="744062"/>
          </a:xfrm>
        </p:grpSpPr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0D7F41DB-2A10-FA42-BE1A-903E2EFB5E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1830" y="27521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101D8C2-157D-454B-88E6-B3FF54387901}"/>
                </a:ext>
              </a:extLst>
            </p:cNvPr>
            <p:cNvSpPr/>
            <p:nvPr/>
          </p:nvSpPr>
          <p:spPr>
            <a:xfrm>
              <a:off x="3152399" y="2380132"/>
              <a:ext cx="744062" cy="74406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3E294F1-E550-F047-A951-D8C0EC5538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97112" y="2752164"/>
              <a:ext cx="86455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AB8176B-0B25-074C-BBE0-396CA16C8959}"/>
              </a:ext>
            </a:extLst>
          </p:cNvPr>
          <p:cNvGrpSpPr/>
          <p:nvPr/>
        </p:nvGrpSpPr>
        <p:grpSpPr>
          <a:xfrm>
            <a:off x="4863565" y="4621359"/>
            <a:ext cx="845200" cy="744062"/>
            <a:chOff x="4909935" y="4464432"/>
            <a:chExt cx="845200" cy="744062"/>
          </a:xfrm>
        </p:grpSpPr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9BDDAA15-A642-3540-9BA9-C77A83447C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9935" y="48364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C1BCCFB-B00F-C04F-B2DD-5E37647402FD}"/>
                </a:ext>
              </a:extLst>
            </p:cNvPr>
            <p:cNvSpPr/>
            <p:nvPr/>
          </p:nvSpPr>
          <p:spPr>
            <a:xfrm>
              <a:off x="4960504" y="4464432"/>
              <a:ext cx="744062" cy="74406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61BB78C-8450-AF46-9106-3A6C781E1D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04566" y="48364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13C6D5C-1FFF-CE43-ADCC-3DBAAC0F408C}"/>
              </a:ext>
            </a:extLst>
          </p:cNvPr>
          <p:cNvGrpSpPr/>
          <p:nvPr/>
        </p:nvGrpSpPr>
        <p:grpSpPr>
          <a:xfrm>
            <a:off x="8383418" y="4621359"/>
            <a:ext cx="845200" cy="744062"/>
            <a:chOff x="4909935" y="4464432"/>
            <a:chExt cx="845200" cy="744062"/>
          </a:xfrm>
        </p:grpSpPr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C6BE035B-0679-6C49-B70B-01DB66E35F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9935" y="48364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12E3C1-DBD9-D04A-AACD-C1AFA0B72D3E}"/>
                </a:ext>
              </a:extLst>
            </p:cNvPr>
            <p:cNvSpPr/>
            <p:nvPr/>
          </p:nvSpPr>
          <p:spPr>
            <a:xfrm>
              <a:off x="4960504" y="4464432"/>
              <a:ext cx="744062" cy="74406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EE329640-44A4-B749-9B83-9A97C9180D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04566" y="4836464"/>
              <a:ext cx="50569" cy="0"/>
            </a:xfrm>
            <a:prstGeom prst="straightConnector1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5C6FA71B-3D8E-664B-9ADB-102A0F501745}"/>
              </a:ext>
            </a:extLst>
          </p:cNvPr>
          <p:cNvSpPr txBox="1"/>
          <p:nvPr/>
        </p:nvSpPr>
        <p:spPr>
          <a:xfrm>
            <a:off x="646217" y="3209364"/>
            <a:ext cx="1451981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532E36E-34AD-8E4B-A5B8-E79A6617290E}"/>
              </a:ext>
            </a:extLst>
          </p:cNvPr>
          <p:cNvSpPr txBox="1"/>
          <p:nvPr/>
        </p:nvSpPr>
        <p:spPr>
          <a:xfrm>
            <a:off x="646217" y="2872453"/>
            <a:ext cx="1451981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7332B66-C54A-BC4D-837F-A456D66968FB}"/>
              </a:ext>
            </a:extLst>
          </p:cNvPr>
          <p:cNvSpPr txBox="1"/>
          <p:nvPr/>
        </p:nvSpPr>
        <p:spPr>
          <a:xfrm>
            <a:off x="2820239" y="3546088"/>
            <a:ext cx="1380888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7E6533-FAB7-2148-B64F-BE30687FFBCA}"/>
              </a:ext>
            </a:extLst>
          </p:cNvPr>
          <p:cNvSpPr txBox="1"/>
          <p:nvPr/>
        </p:nvSpPr>
        <p:spPr>
          <a:xfrm>
            <a:off x="2848380" y="3209364"/>
            <a:ext cx="1324606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547A699-B5F5-3249-8769-1BA9A9F000A8}"/>
              </a:ext>
            </a:extLst>
          </p:cNvPr>
          <p:cNvSpPr txBox="1"/>
          <p:nvPr/>
        </p:nvSpPr>
        <p:spPr>
          <a:xfrm>
            <a:off x="6380049" y="3546088"/>
            <a:ext cx="1380888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070587D-99DB-7647-A81E-75569845ED03}"/>
              </a:ext>
            </a:extLst>
          </p:cNvPr>
          <p:cNvSpPr txBox="1"/>
          <p:nvPr/>
        </p:nvSpPr>
        <p:spPr>
          <a:xfrm>
            <a:off x="6408190" y="3209364"/>
            <a:ext cx="1324606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77DB33F-48F2-D64B-ADF9-AC5407F34429}"/>
              </a:ext>
            </a:extLst>
          </p:cNvPr>
          <p:cNvSpPr txBox="1"/>
          <p:nvPr/>
        </p:nvSpPr>
        <p:spPr>
          <a:xfrm>
            <a:off x="9875535" y="3546088"/>
            <a:ext cx="1380888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7F0A2FF-0137-7047-A5ED-3D20CE27F5D0}"/>
              </a:ext>
            </a:extLst>
          </p:cNvPr>
          <p:cNvSpPr txBox="1"/>
          <p:nvPr/>
        </p:nvSpPr>
        <p:spPr>
          <a:xfrm>
            <a:off x="9903676" y="3209364"/>
            <a:ext cx="1324606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B2880B8-DA94-6E48-AADD-746D62219852}"/>
              </a:ext>
            </a:extLst>
          </p:cNvPr>
          <p:cNvSpPr txBox="1"/>
          <p:nvPr/>
        </p:nvSpPr>
        <p:spPr>
          <a:xfrm>
            <a:off x="4631634" y="3209364"/>
            <a:ext cx="1380888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4B5691B-44DD-D845-89FE-9D553AF12F85}"/>
              </a:ext>
            </a:extLst>
          </p:cNvPr>
          <p:cNvSpPr txBox="1"/>
          <p:nvPr/>
        </p:nvSpPr>
        <p:spPr>
          <a:xfrm>
            <a:off x="4659775" y="2872453"/>
            <a:ext cx="1324606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4FFEF54-AA42-1544-A2BC-2C2A1DCD7D3E}"/>
              </a:ext>
            </a:extLst>
          </p:cNvPr>
          <p:cNvSpPr txBox="1"/>
          <p:nvPr/>
        </p:nvSpPr>
        <p:spPr>
          <a:xfrm>
            <a:off x="8142519" y="3209364"/>
            <a:ext cx="1380888" cy="107721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</a:rPr>
              <a:t>Lorem Ipsum is simply dummy text of the printing and typesetting industry..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3B0A222-660B-1740-95B5-BE4D93479951}"/>
              </a:ext>
            </a:extLst>
          </p:cNvPr>
          <p:cNvSpPr txBox="1"/>
          <p:nvPr/>
        </p:nvSpPr>
        <p:spPr>
          <a:xfrm>
            <a:off x="8170660" y="2872453"/>
            <a:ext cx="1324606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1D10481D-B2AA-8843-ADBB-B02162EE4389}"/>
              </a:ext>
            </a:extLst>
          </p:cNvPr>
          <p:cNvSpPr/>
          <p:nvPr/>
        </p:nvSpPr>
        <p:spPr>
          <a:xfrm>
            <a:off x="11291685" y="4839008"/>
            <a:ext cx="308765" cy="308765"/>
          </a:xfrm>
          <a:custGeom>
            <a:avLst/>
            <a:gdLst>
              <a:gd name="connsiteX0" fmla="*/ 120505 w 462402"/>
              <a:gd name="connsiteY0" fmla="*/ 150022 h 462402"/>
              <a:gd name="connsiteX1" fmla="*/ 118150 w 462402"/>
              <a:gd name="connsiteY1" fmla="*/ 154741 h 462402"/>
              <a:gd name="connsiteX2" fmla="*/ 118150 w 462402"/>
              <a:gd name="connsiteY2" fmla="*/ 234970 h 462402"/>
              <a:gd name="connsiteX3" fmla="*/ 120505 w 462402"/>
              <a:gd name="connsiteY3" fmla="*/ 239689 h 462402"/>
              <a:gd name="connsiteX4" fmla="*/ 228846 w 462402"/>
              <a:gd name="connsiteY4" fmla="*/ 345874 h 462402"/>
              <a:gd name="connsiteX5" fmla="*/ 231201 w 462402"/>
              <a:gd name="connsiteY5" fmla="*/ 348234 h 462402"/>
              <a:gd name="connsiteX6" fmla="*/ 233556 w 462402"/>
              <a:gd name="connsiteY6" fmla="*/ 345874 h 462402"/>
              <a:gd name="connsiteX7" fmla="*/ 341896 w 462402"/>
              <a:gd name="connsiteY7" fmla="*/ 239689 h 462402"/>
              <a:gd name="connsiteX8" fmla="*/ 344251 w 462402"/>
              <a:gd name="connsiteY8" fmla="*/ 234970 h 462402"/>
              <a:gd name="connsiteX9" fmla="*/ 344251 w 462402"/>
              <a:gd name="connsiteY9" fmla="*/ 154741 h 462402"/>
              <a:gd name="connsiteX10" fmla="*/ 341896 w 462402"/>
              <a:gd name="connsiteY10" fmla="*/ 150022 h 462402"/>
              <a:gd name="connsiteX11" fmla="*/ 337186 w 462402"/>
              <a:gd name="connsiteY11" fmla="*/ 152382 h 462402"/>
              <a:gd name="connsiteX12" fmla="*/ 231201 w 462402"/>
              <a:gd name="connsiteY12" fmla="*/ 256207 h 462402"/>
              <a:gd name="connsiteX13" fmla="*/ 125216 w 462402"/>
              <a:gd name="connsiteY13" fmla="*/ 152382 h 462402"/>
              <a:gd name="connsiteX14" fmla="*/ 120505 w 462402"/>
              <a:gd name="connsiteY14" fmla="*/ 150022 h 462402"/>
              <a:gd name="connsiteX15" fmla="*/ 231201 w 462402"/>
              <a:gd name="connsiteY15" fmla="*/ 0 h 462402"/>
              <a:gd name="connsiteX16" fmla="*/ 462402 w 462402"/>
              <a:gd name="connsiteY16" fmla="*/ 231201 h 462402"/>
              <a:gd name="connsiteX17" fmla="*/ 231201 w 462402"/>
              <a:gd name="connsiteY17" fmla="*/ 462402 h 462402"/>
              <a:gd name="connsiteX18" fmla="*/ 0 w 462402"/>
              <a:gd name="connsiteY18" fmla="*/ 231201 h 462402"/>
              <a:gd name="connsiteX19" fmla="*/ 231201 w 462402"/>
              <a:gd name="connsiteY19" fmla="*/ 0 h 46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62402" h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B2E1F93-6FBB-024C-BA24-EC789A4BB1DF}"/>
              </a:ext>
            </a:extLst>
          </p:cNvPr>
          <p:cNvSpPr txBox="1"/>
          <p:nvPr/>
        </p:nvSpPr>
        <p:spPr>
          <a:xfrm>
            <a:off x="646217" y="2424803"/>
            <a:ext cx="1451981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1997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50AB6A2F-7127-EA44-9B52-A878076FB3BA}"/>
              </a:ext>
            </a:extLst>
          </p:cNvPr>
          <p:cNvCxnSpPr>
            <a:cxnSpLocks/>
          </p:cNvCxnSpPr>
          <p:nvPr/>
        </p:nvCxnSpPr>
        <p:spPr>
          <a:xfrm>
            <a:off x="646217" y="2756350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28B4EE10-1073-9F48-A7F7-2B64A64DD09B}"/>
              </a:ext>
            </a:extLst>
          </p:cNvPr>
          <p:cNvSpPr txBox="1"/>
          <p:nvPr/>
        </p:nvSpPr>
        <p:spPr>
          <a:xfrm>
            <a:off x="4631635" y="2424803"/>
            <a:ext cx="1380888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2009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738F2ECA-4A65-4A4B-8D12-9679946E5A6F}"/>
              </a:ext>
            </a:extLst>
          </p:cNvPr>
          <p:cNvCxnSpPr>
            <a:cxnSpLocks/>
          </p:cNvCxnSpPr>
          <p:nvPr/>
        </p:nvCxnSpPr>
        <p:spPr>
          <a:xfrm>
            <a:off x="5155569" y="2756350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E7A4FB1D-7CCB-9D48-B5F8-1629E8065071}"/>
              </a:ext>
            </a:extLst>
          </p:cNvPr>
          <p:cNvSpPr txBox="1"/>
          <p:nvPr/>
        </p:nvSpPr>
        <p:spPr>
          <a:xfrm>
            <a:off x="8142519" y="2424803"/>
            <a:ext cx="1380888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2011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D866262F-FD92-2E41-A2E8-76DD5C09DE0A}"/>
              </a:ext>
            </a:extLst>
          </p:cNvPr>
          <p:cNvCxnSpPr>
            <a:cxnSpLocks/>
          </p:cNvCxnSpPr>
          <p:nvPr/>
        </p:nvCxnSpPr>
        <p:spPr>
          <a:xfrm>
            <a:off x="8666454" y="2756350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53538B5-E90A-FF4B-8386-C4403CDF55DC}"/>
              </a:ext>
            </a:extLst>
          </p:cNvPr>
          <p:cNvSpPr txBox="1"/>
          <p:nvPr/>
        </p:nvSpPr>
        <p:spPr>
          <a:xfrm>
            <a:off x="2820239" y="4885668"/>
            <a:ext cx="1380888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2007</a:t>
            </a: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308A895-0F31-EE49-A978-B7A2443923F3}"/>
              </a:ext>
            </a:extLst>
          </p:cNvPr>
          <p:cNvCxnSpPr>
            <a:cxnSpLocks/>
          </p:cNvCxnSpPr>
          <p:nvPr/>
        </p:nvCxnSpPr>
        <p:spPr>
          <a:xfrm>
            <a:off x="3344174" y="4754487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71BCCDCA-4E78-F54E-8B27-B3DFF2BB771E}"/>
              </a:ext>
            </a:extLst>
          </p:cNvPr>
          <p:cNvSpPr txBox="1"/>
          <p:nvPr/>
        </p:nvSpPr>
        <p:spPr>
          <a:xfrm>
            <a:off x="9875535" y="4885668"/>
            <a:ext cx="1380888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2013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99C1F8D-B26D-4641-8685-068412D706A8}"/>
              </a:ext>
            </a:extLst>
          </p:cNvPr>
          <p:cNvCxnSpPr>
            <a:cxnSpLocks/>
          </p:cNvCxnSpPr>
          <p:nvPr/>
        </p:nvCxnSpPr>
        <p:spPr>
          <a:xfrm>
            <a:off x="10399470" y="4754487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7E5AA12-F8CC-6149-ACF8-47F1E8A38914}"/>
              </a:ext>
            </a:extLst>
          </p:cNvPr>
          <p:cNvGrpSpPr/>
          <p:nvPr/>
        </p:nvGrpSpPr>
        <p:grpSpPr>
          <a:xfrm>
            <a:off x="832299" y="4811986"/>
            <a:ext cx="293874" cy="326861"/>
            <a:chOff x="5578475" y="5060951"/>
            <a:chExt cx="311150" cy="346075"/>
          </a:xfrm>
        </p:grpSpPr>
        <p:sp>
          <p:nvSpPr>
            <p:cNvPr id="110" name="Freeform 342">
              <a:extLst>
                <a:ext uri="{FF2B5EF4-FFF2-40B4-BE49-F238E27FC236}">
                  <a16:creationId xmlns:a16="http://schemas.microsoft.com/office/drawing/2014/main" id="{3A2B4382-7BD1-CD42-BC2E-071752E5F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475" y="5060951"/>
              <a:ext cx="311150" cy="346075"/>
            </a:xfrm>
            <a:custGeom>
              <a:avLst/>
              <a:gdLst>
                <a:gd name="T0" fmla="*/ 74 w 83"/>
                <a:gd name="T1" fmla="*/ 32 h 92"/>
                <a:gd name="T2" fmla="*/ 38 w 83"/>
                <a:gd name="T3" fmla="*/ 0 h 92"/>
                <a:gd name="T4" fmla="*/ 0 w 83"/>
                <a:gd name="T5" fmla="*/ 38 h 92"/>
                <a:gd name="T6" fmla="*/ 16 w 83"/>
                <a:gd name="T7" fmla="*/ 69 h 92"/>
                <a:gd name="T8" fmla="*/ 16 w 83"/>
                <a:gd name="T9" fmla="*/ 92 h 92"/>
                <a:gd name="T10" fmla="*/ 56 w 83"/>
                <a:gd name="T11" fmla="*/ 92 h 92"/>
                <a:gd name="T12" fmla="*/ 56 w 83"/>
                <a:gd name="T13" fmla="*/ 78 h 92"/>
                <a:gd name="T14" fmla="*/ 71 w 83"/>
                <a:gd name="T15" fmla="*/ 75 h 92"/>
                <a:gd name="T16" fmla="*/ 74 w 83"/>
                <a:gd name="T17" fmla="*/ 56 h 92"/>
                <a:gd name="T18" fmla="*/ 80 w 83"/>
                <a:gd name="T19" fmla="*/ 56 h 92"/>
                <a:gd name="T20" fmla="*/ 82 w 83"/>
                <a:gd name="T21" fmla="*/ 55 h 92"/>
                <a:gd name="T22" fmla="*/ 83 w 83"/>
                <a:gd name="T23" fmla="*/ 52 h 92"/>
                <a:gd name="T24" fmla="*/ 74 w 83"/>
                <a:gd name="T25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92">
                  <a:moveTo>
                    <a:pt x="74" y="32"/>
                  </a:moveTo>
                  <a:cubicBezTo>
                    <a:pt x="74" y="11"/>
                    <a:pt x="55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50"/>
                    <a:pt x="4" y="62"/>
                    <a:pt x="16" y="69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64" y="78"/>
                    <a:pt x="68" y="78"/>
                    <a:pt x="71" y="75"/>
                  </a:cubicBezTo>
                  <a:cubicBezTo>
                    <a:pt x="74" y="71"/>
                    <a:pt x="74" y="56"/>
                    <a:pt x="74" y="56"/>
                  </a:cubicBezTo>
                  <a:cubicBezTo>
                    <a:pt x="74" y="56"/>
                    <a:pt x="78" y="56"/>
                    <a:pt x="80" y="56"/>
                  </a:cubicBezTo>
                  <a:cubicBezTo>
                    <a:pt x="81" y="56"/>
                    <a:pt x="82" y="56"/>
                    <a:pt x="82" y="55"/>
                  </a:cubicBezTo>
                  <a:cubicBezTo>
                    <a:pt x="83" y="54"/>
                    <a:pt x="83" y="53"/>
                    <a:pt x="83" y="52"/>
                  </a:cubicBezTo>
                  <a:cubicBezTo>
                    <a:pt x="83" y="46"/>
                    <a:pt x="74" y="35"/>
                    <a:pt x="74" y="32"/>
                  </a:cubicBez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Freeform 343">
              <a:extLst>
                <a:ext uri="{FF2B5EF4-FFF2-40B4-BE49-F238E27FC236}">
                  <a16:creationId xmlns:a16="http://schemas.microsoft.com/office/drawing/2014/main" id="{710A445D-8DCF-1044-BE1E-1E91387D3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2138" y="5106988"/>
              <a:ext cx="107950" cy="192088"/>
            </a:xfrm>
            <a:custGeom>
              <a:avLst/>
              <a:gdLst>
                <a:gd name="T0" fmla="*/ 26 w 68"/>
                <a:gd name="T1" fmla="*/ 0 h 121"/>
                <a:gd name="T2" fmla="*/ 61 w 68"/>
                <a:gd name="T3" fmla="*/ 0 h 121"/>
                <a:gd name="T4" fmla="*/ 45 w 68"/>
                <a:gd name="T5" fmla="*/ 38 h 121"/>
                <a:gd name="T6" fmla="*/ 68 w 68"/>
                <a:gd name="T7" fmla="*/ 38 h 121"/>
                <a:gd name="T8" fmla="*/ 14 w 68"/>
                <a:gd name="T9" fmla="*/ 121 h 121"/>
                <a:gd name="T10" fmla="*/ 26 w 68"/>
                <a:gd name="T11" fmla="*/ 66 h 121"/>
                <a:gd name="T12" fmla="*/ 0 w 68"/>
                <a:gd name="T13" fmla="*/ 66 h 121"/>
                <a:gd name="T14" fmla="*/ 26 w 68"/>
                <a:gd name="T1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121">
                  <a:moveTo>
                    <a:pt x="26" y="0"/>
                  </a:moveTo>
                  <a:lnTo>
                    <a:pt x="61" y="0"/>
                  </a:lnTo>
                  <a:lnTo>
                    <a:pt x="45" y="38"/>
                  </a:lnTo>
                  <a:lnTo>
                    <a:pt x="68" y="38"/>
                  </a:lnTo>
                  <a:lnTo>
                    <a:pt x="14" y="121"/>
                  </a:lnTo>
                  <a:lnTo>
                    <a:pt x="26" y="66"/>
                  </a:lnTo>
                  <a:lnTo>
                    <a:pt x="0" y="66"/>
                  </a:lnTo>
                  <a:lnTo>
                    <a:pt x="26" y="0"/>
                  </a:ln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38B35C8-1F38-2D42-9DC1-ED24A858BA93}"/>
              </a:ext>
            </a:extLst>
          </p:cNvPr>
          <p:cNvGrpSpPr/>
          <p:nvPr/>
        </p:nvGrpSpPr>
        <p:grpSpPr>
          <a:xfrm>
            <a:off x="5100925" y="4823515"/>
            <a:ext cx="370481" cy="339750"/>
            <a:chOff x="7005638" y="2909888"/>
            <a:chExt cx="344488" cy="315913"/>
          </a:xfrm>
        </p:grpSpPr>
        <p:sp>
          <p:nvSpPr>
            <p:cNvPr id="113" name="Oval 302">
              <a:extLst>
                <a:ext uri="{FF2B5EF4-FFF2-40B4-BE49-F238E27FC236}">
                  <a16:creationId xmlns:a16="http://schemas.microsoft.com/office/drawing/2014/main" id="{66E63E20-228C-0D4B-BA73-CB147AA7DB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Oval 303">
              <a:extLst>
                <a:ext uri="{FF2B5EF4-FFF2-40B4-BE49-F238E27FC236}">
                  <a16:creationId xmlns:a16="http://schemas.microsoft.com/office/drawing/2014/main" id="{C271CDE2-A32E-7D48-BBBF-AEE20FD82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Oval 304">
              <a:extLst>
                <a:ext uri="{FF2B5EF4-FFF2-40B4-BE49-F238E27FC236}">
                  <a16:creationId xmlns:a16="http://schemas.microsoft.com/office/drawing/2014/main" id="{1CEC8EE3-43B2-D741-A0C9-F5114BA54A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305">
              <a:extLst>
                <a:ext uri="{FF2B5EF4-FFF2-40B4-BE49-F238E27FC236}">
                  <a16:creationId xmlns:a16="http://schemas.microsoft.com/office/drawing/2014/main" id="{3520DFE5-2A9E-1441-877E-B5EFB69CF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306">
              <a:extLst>
                <a:ext uri="{FF2B5EF4-FFF2-40B4-BE49-F238E27FC236}">
                  <a16:creationId xmlns:a16="http://schemas.microsoft.com/office/drawing/2014/main" id="{8DBE12A3-23E2-994E-A549-AEA00936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307">
              <a:extLst>
                <a:ext uri="{FF2B5EF4-FFF2-40B4-BE49-F238E27FC236}">
                  <a16:creationId xmlns:a16="http://schemas.microsoft.com/office/drawing/2014/main" id="{E06B6673-55A9-6848-A785-9BC38FE8F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308">
              <a:extLst>
                <a:ext uri="{FF2B5EF4-FFF2-40B4-BE49-F238E27FC236}">
                  <a16:creationId xmlns:a16="http://schemas.microsoft.com/office/drawing/2014/main" id="{D9BD6053-FAA1-624D-B326-CB4108B96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2A636124-66BC-4F40-BAC0-FF90F13AC754}"/>
              </a:ext>
            </a:extLst>
          </p:cNvPr>
          <p:cNvGrpSpPr/>
          <p:nvPr/>
        </p:nvGrpSpPr>
        <p:grpSpPr>
          <a:xfrm>
            <a:off x="10378276" y="2517531"/>
            <a:ext cx="370948" cy="438953"/>
            <a:chOff x="3013075" y="3624263"/>
            <a:chExt cx="285750" cy="338137"/>
          </a:xfrm>
        </p:grpSpPr>
        <p:sp>
          <p:nvSpPr>
            <p:cNvPr id="130" name="Freeform 338">
              <a:extLst>
                <a:ext uri="{FF2B5EF4-FFF2-40B4-BE49-F238E27FC236}">
                  <a16:creationId xmlns:a16="http://schemas.microsoft.com/office/drawing/2014/main" id="{640B7E81-A847-4A40-B781-C6FCC28DE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3400" y="3797300"/>
              <a:ext cx="165100" cy="104775"/>
            </a:xfrm>
            <a:custGeom>
              <a:avLst/>
              <a:gdLst>
                <a:gd name="T0" fmla="*/ 43 w 44"/>
                <a:gd name="T1" fmla="*/ 0 h 28"/>
                <a:gd name="T2" fmla="*/ 44 w 44"/>
                <a:gd name="T3" fmla="*/ 6 h 28"/>
                <a:gd name="T4" fmla="*/ 22 w 44"/>
                <a:gd name="T5" fmla="*/ 28 h 28"/>
                <a:gd name="T6" fmla="*/ 0 w 44"/>
                <a:gd name="T7" fmla="*/ 6 h 28"/>
                <a:gd name="T8" fmla="*/ 1 w 44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8">
                  <a:moveTo>
                    <a:pt x="43" y="0"/>
                  </a:moveTo>
                  <a:cubicBezTo>
                    <a:pt x="44" y="2"/>
                    <a:pt x="44" y="4"/>
                    <a:pt x="44" y="6"/>
                  </a:cubicBezTo>
                  <a:cubicBezTo>
                    <a:pt x="44" y="18"/>
                    <a:pt x="34" y="28"/>
                    <a:pt x="22" y="28"/>
                  </a:cubicBezTo>
                  <a:cubicBezTo>
                    <a:pt x="10" y="28"/>
                    <a:pt x="0" y="18"/>
                    <a:pt x="0" y="6"/>
                  </a:cubicBezTo>
                  <a:cubicBezTo>
                    <a:pt x="0" y="4"/>
                    <a:pt x="0" y="2"/>
                    <a:pt x="1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339">
              <a:extLst>
                <a:ext uri="{FF2B5EF4-FFF2-40B4-BE49-F238E27FC236}">
                  <a16:creationId xmlns:a16="http://schemas.microsoft.com/office/drawing/2014/main" id="{D229571E-5741-EF49-87C3-BCBDBFDE6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3075" y="3714750"/>
              <a:ext cx="285750" cy="247650"/>
            </a:xfrm>
            <a:custGeom>
              <a:avLst/>
              <a:gdLst>
                <a:gd name="T0" fmla="*/ 64 w 76"/>
                <a:gd name="T1" fmla="*/ 0 h 66"/>
                <a:gd name="T2" fmla="*/ 76 w 76"/>
                <a:gd name="T3" fmla="*/ 28 h 66"/>
                <a:gd name="T4" fmla="*/ 38 w 76"/>
                <a:gd name="T5" fmla="*/ 66 h 66"/>
                <a:gd name="T6" fmla="*/ 0 w 76"/>
                <a:gd name="T7" fmla="*/ 28 h 66"/>
                <a:gd name="T8" fmla="*/ 12 w 76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66">
                  <a:moveTo>
                    <a:pt x="64" y="0"/>
                  </a:moveTo>
                  <a:cubicBezTo>
                    <a:pt x="71" y="7"/>
                    <a:pt x="76" y="17"/>
                    <a:pt x="76" y="28"/>
                  </a:cubicBezTo>
                  <a:cubicBezTo>
                    <a:pt x="76" y="49"/>
                    <a:pt x="59" y="66"/>
                    <a:pt x="38" y="66"/>
                  </a:cubicBezTo>
                  <a:cubicBezTo>
                    <a:pt x="17" y="66"/>
                    <a:pt x="0" y="49"/>
                    <a:pt x="0" y="28"/>
                  </a:cubicBezTo>
                  <a:cubicBezTo>
                    <a:pt x="0" y="17"/>
                    <a:pt x="5" y="7"/>
                    <a:pt x="12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340">
              <a:extLst>
                <a:ext uri="{FF2B5EF4-FFF2-40B4-BE49-F238E27FC236}">
                  <a16:creationId xmlns:a16="http://schemas.microsoft.com/office/drawing/2014/main" id="{40412889-DB10-254C-B9A0-20A96D867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1338" y="3624263"/>
              <a:ext cx="150813" cy="153988"/>
            </a:xfrm>
            <a:custGeom>
              <a:avLst/>
              <a:gdLst>
                <a:gd name="T0" fmla="*/ 47 w 95"/>
                <a:gd name="T1" fmla="*/ 0 h 97"/>
                <a:gd name="T2" fmla="*/ 61 w 95"/>
                <a:gd name="T3" fmla="*/ 33 h 97"/>
                <a:gd name="T4" fmla="*/ 95 w 95"/>
                <a:gd name="T5" fmla="*/ 33 h 97"/>
                <a:gd name="T6" fmla="*/ 69 w 95"/>
                <a:gd name="T7" fmla="*/ 57 h 97"/>
                <a:gd name="T8" fmla="*/ 78 w 95"/>
                <a:gd name="T9" fmla="*/ 95 h 97"/>
                <a:gd name="T10" fmla="*/ 47 w 95"/>
                <a:gd name="T11" fmla="*/ 73 h 97"/>
                <a:gd name="T12" fmla="*/ 17 w 95"/>
                <a:gd name="T13" fmla="*/ 97 h 97"/>
                <a:gd name="T14" fmla="*/ 26 w 95"/>
                <a:gd name="T15" fmla="*/ 57 h 97"/>
                <a:gd name="T16" fmla="*/ 0 w 95"/>
                <a:gd name="T17" fmla="*/ 33 h 97"/>
                <a:gd name="T18" fmla="*/ 33 w 95"/>
                <a:gd name="T19" fmla="*/ 33 h 97"/>
                <a:gd name="T20" fmla="*/ 47 w 95"/>
                <a:gd name="T21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" h="97">
                  <a:moveTo>
                    <a:pt x="47" y="0"/>
                  </a:moveTo>
                  <a:lnTo>
                    <a:pt x="61" y="33"/>
                  </a:lnTo>
                  <a:lnTo>
                    <a:pt x="95" y="33"/>
                  </a:lnTo>
                  <a:lnTo>
                    <a:pt x="69" y="57"/>
                  </a:lnTo>
                  <a:lnTo>
                    <a:pt x="78" y="95"/>
                  </a:lnTo>
                  <a:lnTo>
                    <a:pt x="47" y="73"/>
                  </a:lnTo>
                  <a:lnTo>
                    <a:pt x="17" y="97"/>
                  </a:lnTo>
                  <a:lnTo>
                    <a:pt x="26" y="57"/>
                  </a:lnTo>
                  <a:lnTo>
                    <a:pt x="0" y="33"/>
                  </a:lnTo>
                  <a:lnTo>
                    <a:pt x="33" y="33"/>
                  </a:lnTo>
                  <a:lnTo>
                    <a:pt x="47" y="0"/>
                  </a:lnTo>
                  <a:close/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Line 341">
              <a:extLst>
                <a:ext uri="{FF2B5EF4-FFF2-40B4-BE49-F238E27FC236}">
                  <a16:creationId xmlns:a16="http://schemas.microsoft.com/office/drawing/2014/main" id="{A26A3D25-FDC7-F84D-B15C-EE178810C6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19438" y="3740150"/>
              <a:ext cx="36513" cy="10160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Line 342">
              <a:extLst>
                <a:ext uri="{FF2B5EF4-FFF2-40B4-BE49-F238E27FC236}">
                  <a16:creationId xmlns:a16="http://schemas.microsoft.com/office/drawing/2014/main" id="{AD28D9C7-15BD-5C41-99CD-C64C465136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5950" y="3740150"/>
              <a:ext cx="38100" cy="10160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014A09A0-D199-B448-80FC-D6277C429827}"/>
              </a:ext>
            </a:extLst>
          </p:cNvPr>
          <p:cNvSpPr txBox="1"/>
          <p:nvPr/>
        </p:nvSpPr>
        <p:spPr>
          <a:xfrm>
            <a:off x="6380049" y="4885668"/>
            <a:ext cx="1380888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2010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15D1745-6D2B-6747-98AC-9551ACA495B0}"/>
              </a:ext>
            </a:extLst>
          </p:cNvPr>
          <p:cNvCxnSpPr>
            <a:cxnSpLocks/>
          </p:cNvCxnSpPr>
          <p:nvPr/>
        </p:nvCxnSpPr>
        <p:spPr>
          <a:xfrm>
            <a:off x="6903984" y="4754487"/>
            <a:ext cx="333019" cy="0"/>
          </a:xfrm>
          <a:prstGeom prst="straightConnector1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0511AFB-4A21-804E-B964-69725AC05F09}"/>
              </a:ext>
            </a:extLst>
          </p:cNvPr>
          <p:cNvGrpSpPr/>
          <p:nvPr/>
        </p:nvGrpSpPr>
        <p:grpSpPr>
          <a:xfrm>
            <a:off x="3369359" y="2594727"/>
            <a:ext cx="346678" cy="314873"/>
            <a:chOff x="1168401" y="747713"/>
            <a:chExt cx="346075" cy="314325"/>
          </a:xfrm>
        </p:grpSpPr>
        <p:sp>
          <p:nvSpPr>
            <p:cNvPr id="138" name="Freeform 23">
              <a:extLst>
                <a:ext uri="{FF2B5EF4-FFF2-40B4-BE49-F238E27FC236}">
                  <a16:creationId xmlns:a16="http://schemas.microsoft.com/office/drawing/2014/main" id="{126E6D15-6F54-3240-A918-13E4213FD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401" y="747713"/>
              <a:ext cx="269875" cy="239713"/>
            </a:xfrm>
            <a:custGeom>
              <a:avLst/>
              <a:gdLst>
                <a:gd name="T0" fmla="*/ 56 w 72"/>
                <a:gd name="T1" fmla="*/ 0 h 64"/>
                <a:gd name="T2" fmla="*/ 16 w 72"/>
                <a:gd name="T3" fmla="*/ 0 h 64"/>
                <a:gd name="T4" fmla="*/ 0 w 72"/>
                <a:gd name="T5" fmla="*/ 16 h 64"/>
                <a:gd name="T6" fmla="*/ 0 w 72"/>
                <a:gd name="T7" fmla="*/ 32 h 64"/>
                <a:gd name="T8" fmla="*/ 16 w 72"/>
                <a:gd name="T9" fmla="*/ 48 h 64"/>
                <a:gd name="T10" fmla="*/ 22 w 72"/>
                <a:gd name="T11" fmla="*/ 48 h 64"/>
                <a:gd name="T12" fmla="*/ 22 w 72"/>
                <a:gd name="T13" fmla="*/ 64 h 64"/>
                <a:gd name="T14" fmla="*/ 38 w 72"/>
                <a:gd name="T15" fmla="*/ 48 h 64"/>
                <a:gd name="T16" fmla="*/ 56 w 72"/>
                <a:gd name="T17" fmla="*/ 48 h 64"/>
                <a:gd name="T18" fmla="*/ 72 w 72"/>
                <a:gd name="T19" fmla="*/ 32 h 64"/>
                <a:gd name="T20" fmla="*/ 72 w 72"/>
                <a:gd name="T21" fmla="*/ 16 h 64"/>
                <a:gd name="T22" fmla="*/ 56 w 72"/>
                <a:gd name="T2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64">
                  <a:moveTo>
                    <a:pt x="5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1"/>
                    <a:pt x="7" y="48"/>
                    <a:pt x="16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65" y="48"/>
                    <a:pt x="72" y="41"/>
                    <a:pt x="72" y="32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7"/>
                    <a:pt x="65" y="0"/>
                    <a:pt x="56" y="0"/>
                  </a:cubicBez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24">
              <a:extLst>
                <a:ext uri="{FF2B5EF4-FFF2-40B4-BE49-F238E27FC236}">
                  <a16:creationId xmlns:a16="http://schemas.microsoft.com/office/drawing/2014/main" id="{A9566514-1E30-BD43-AA7D-861F98E38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3501" y="912813"/>
              <a:ext cx="180975" cy="149225"/>
            </a:xfrm>
            <a:custGeom>
              <a:avLst/>
              <a:gdLst>
                <a:gd name="T0" fmla="*/ 0 w 48"/>
                <a:gd name="T1" fmla="*/ 18 h 40"/>
                <a:gd name="T2" fmla="*/ 10 w 48"/>
                <a:gd name="T3" fmla="*/ 28 h 40"/>
                <a:gd name="T4" fmla="*/ 20 w 48"/>
                <a:gd name="T5" fmla="*/ 28 h 40"/>
                <a:gd name="T6" fmla="*/ 32 w 48"/>
                <a:gd name="T7" fmla="*/ 40 h 40"/>
                <a:gd name="T8" fmla="*/ 32 w 48"/>
                <a:gd name="T9" fmla="*/ 28 h 40"/>
                <a:gd name="T10" fmla="*/ 38 w 48"/>
                <a:gd name="T11" fmla="*/ 28 h 40"/>
                <a:gd name="T12" fmla="*/ 48 w 48"/>
                <a:gd name="T13" fmla="*/ 18 h 40"/>
                <a:gd name="T14" fmla="*/ 48 w 48"/>
                <a:gd name="T15" fmla="*/ 10 h 40"/>
                <a:gd name="T16" fmla="*/ 38 w 48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40">
                  <a:moveTo>
                    <a:pt x="0" y="18"/>
                  </a:moveTo>
                  <a:cubicBezTo>
                    <a:pt x="0" y="24"/>
                    <a:pt x="4" y="28"/>
                    <a:pt x="1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4" y="28"/>
                    <a:pt x="48" y="24"/>
                    <a:pt x="48" y="18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4"/>
                    <a:pt x="44" y="0"/>
                    <a:pt x="38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E4E4D63-9B70-BD4B-A595-CCBC21E9F7E8}"/>
              </a:ext>
            </a:extLst>
          </p:cNvPr>
          <p:cNvGrpSpPr/>
          <p:nvPr/>
        </p:nvGrpSpPr>
        <p:grpSpPr>
          <a:xfrm>
            <a:off x="6889513" y="2616432"/>
            <a:ext cx="346075" cy="271462"/>
            <a:chOff x="6791022" y="2616432"/>
            <a:chExt cx="346075" cy="271462"/>
          </a:xfrm>
        </p:grpSpPr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0079AE6B-1176-724B-AEEA-34C613D7D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1022" y="2767244"/>
              <a:ext cx="346075" cy="120650"/>
            </a:xfrm>
            <a:custGeom>
              <a:avLst/>
              <a:gdLst>
                <a:gd name="T0" fmla="*/ 92 w 92"/>
                <a:gd name="T1" fmla="*/ 24 h 32"/>
                <a:gd name="T2" fmla="*/ 84 w 92"/>
                <a:gd name="T3" fmla="*/ 32 h 32"/>
                <a:gd name="T4" fmla="*/ 8 w 92"/>
                <a:gd name="T5" fmla="*/ 32 h 32"/>
                <a:gd name="T6" fmla="*/ 0 w 92"/>
                <a:gd name="T7" fmla="*/ 24 h 32"/>
                <a:gd name="T8" fmla="*/ 0 w 92"/>
                <a:gd name="T9" fmla="*/ 8 h 32"/>
                <a:gd name="T10" fmla="*/ 8 w 92"/>
                <a:gd name="T11" fmla="*/ 0 h 32"/>
                <a:gd name="T12" fmla="*/ 84 w 92"/>
                <a:gd name="T13" fmla="*/ 0 h 32"/>
                <a:gd name="T14" fmla="*/ 92 w 92"/>
                <a:gd name="T15" fmla="*/ 8 h 32"/>
                <a:gd name="T16" fmla="*/ 92 w 92"/>
                <a:gd name="T17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">
                  <a:moveTo>
                    <a:pt x="92" y="24"/>
                  </a:moveTo>
                  <a:cubicBezTo>
                    <a:pt x="92" y="28"/>
                    <a:pt x="88" y="32"/>
                    <a:pt x="8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4" y="32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8" y="0"/>
                    <a:pt x="92" y="4"/>
                    <a:pt x="92" y="8"/>
                  </a:cubicBezTo>
                  <a:lnTo>
                    <a:pt x="92" y="24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Line 25">
              <a:extLst>
                <a:ext uri="{FF2B5EF4-FFF2-40B4-BE49-F238E27FC236}">
                  <a16:creationId xmlns:a16="http://schemas.microsoft.com/office/drawing/2014/main" id="{F97942F0-FF26-254F-8481-FD97FCEF62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37060" y="2841857"/>
              <a:ext cx="254000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Oval 26">
              <a:extLst>
                <a:ext uri="{FF2B5EF4-FFF2-40B4-BE49-F238E27FC236}">
                  <a16:creationId xmlns:a16="http://schemas.microsoft.com/office/drawing/2014/main" id="{04299B45-1579-C74D-B039-A27B533146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4710" y="2805344"/>
              <a:ext cx="14288" cy="142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Oval 27">
              <a:extLst>
                <a:ext uri="{FF2B5EF4-FFF2-40B4-BE49-F238E27FC236}">
                  <a16:creationId xmlns:a16="http://schemas.microsoft.com/office/drawing/2014/main" id="{41030EEA-3BD1-184C-832A-C710B48B7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547" y="2805344"/>
              <a:ext cx="14288" cy="142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21AE7096-E0D5-8249-A15E-ADDE1632E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1022" y="2616432"/>
              <a:ext cx="346075" cy="173038"/>
            </a:xfrm>
            <a:custGeom>
              <a:avLst/>
              <a:gdLst>
                <a:gd name="T0" fmla="*/ 92 w 92"/>
                <a:gd name="T1" fmla="*/ 46 h 46"/>
                <a:gd name="T2" fmla="*/ 82 w 92"/>
                <a:gd name="T3" fmla="*/ 8 h 46"/>
                <a:gd name="T4" fmla="*/ 72 w 92"/>
                <a:gd name="T5" fmla="*/ 0 h 46"/>
                <a:gd name="T6" fmla="*/ 20 w 92"/>
                <a:gd name="T7" fmla="*/ 0 h 46"/>
                <a:gd name="T8" fmla="*/ 10 w 92"/>
                <a:gd name="T9" fmla="*/ 8 h 46"/>
                <a:gd name="T10" fmla="*/ 0 w 92"/>
                <a:gd name="T11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46">
                  <a:moveTo>
                    <a:pt x="92" y="46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1" y="3"/>
                    <a:pt x="76" y="0"/>
                    <a:pt x="7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0"/>
                    <a:pt x="11" y="3"/>
                    <a:pt x="10" y="8"/>
                  </a:cubicBezTo>
                  <a:cubicBezTo>
                    <a:pt x="0" y="46"/>
                    <a:pt x="0" y="46"/>
                    <a:pt x="0" y="46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D9BA6EBF-FF5C-EA40-A8EB-11F9923AA39F}"/>
              </a:ext>
            </a:extLst>
          </p:cNvPr>
          <p:cNvGrpSpPr/>
          <p:nvPr/>
        </p:nvGrpSpPr>
        <p:grpSpPr>
          <a:xfrm>
            <a:off x="8632981" y="4842578"/>
            <a:ext cx="346075" cy="301625"/>
            <a:chOff x="3398838" y="1465264"/>
            <a:chExt cx="346075" cy="301625"/>
          </a:xfrm>
        </p:grpSpPr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26C3E5F-C04A-7149-8039-812632615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8838" y="1465264"/>
              <a:ext cx="346075" cy="271463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Line 20">
              <a:extLst>
                <a:ext uri="{FF2B5EF4-FFF2-40B4-BE49-F238E27FC236}">
                  <a16:creationId xmlns:a16="http://schemas.microsoft.com/office/drawing/2014/main" id="{E47FCA9F-A75B-144A-8402-45A91D176D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7101" y="1766889"/>
              <a:ext cx="209550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Line 21">
              <a:extLst>
                <a:ext uri="{FF2B5EF4-FFF2-40B4-BE49-F238E27FC236}">
                  <a16:creationId xmlns:a16="http://schemas.microsoft.com/office/drawing/2014/main" id="{C953050B-BE7D-5949-9415-E1BD6176F3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1876" y="1736726"/>
              <a:ext cx="0" cy="30163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Oval 22">
              <a:extLst>
                <a:ext uri="{FF2B5EF4-FFF2-40B4-BE49-F238E27FC236}">
                  <a16:creationId xmlns:a16="http://schemas.microsoft.com/office/drawing/2014/main" id="{DBB8036E-A79D-B148-9ED7-6D6A7D66A4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3938" y="1698626"/>
              <a:ext cx="15875" cy="15875"/>
            </a:xfrm>
            <a:prstGeom prst="ellipse">
              <a:avLst/>
            </a:pr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Line 23">
              <a:extLst>
                <a:ext uri="{FF2B5EF4-FFF2-40B4-BE49-F238E27FC236}">
                  <a16:creationId xmlns:a16="http://schemas.microsoft.com/office/drawing/2014/main" id="{65D2EFC0-8487-6842-8DE4-67519F51AD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98838" y="1676401"/>
              <a:ext cx="346075" cy="0"/>
            </a:xfrm>
            <a:prstGeom prst="line">
              <a:avLst/>
            </a:prstGeom>
            <a:noFill/>
            <a:ln w="1587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301918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A74EB17-2CF2-3C46-B017-43A7AE5BD09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08780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EAB2B75-C8DB-FF43-BBED-52B07E5A6903}"/>
              </a:ext>
            </a:extLst>
          </p:cNvPr>
          <p:cNvSpPr/>
          <p:nvPr/>
        </p:nvSpPr>
        <p:spPr>
          <a:xfrm>
            <a:off x="0" y="1174474"/>
            <a:ext cx="12191999" cy="4509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40F31B5-4904-EC45-98D1-586D8F1D9E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67" r="28197"/>
          <a:stretch/>
        </p:blipFill>
        <p:spPr>
          <a:xfrm>
            <a:off x="533401" y="0"/>
            <a:ext cx="4316896" cy="5683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1622215-556D-C640-94D6-83EF02051754}"/>
              </a:ext>
            </a:extLst>
          </p:cNvPr>
          <p:cNvSpPr/>
          <p:nvPr/>
        </p:nvSpPr>
        <p:spPr>
          <a:xfrm>
            <a:off x="533400" y="0"/>
            <a:ext cx="4316896" cy="568352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  <a:alpha val="83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9C2643-08D2-4547-BE7E-9B71301B4689}"/>
              </a:ext>
            </a:extLst>
          </p:cNvPr>
          <p:cNvSpPr/>
          <p:nvPr/>
        </p:nvSpPr>
        <p:spPr>
          <a:xfrm>
            <a:off x="6095999" y="2139034"/>
            <a:ext cx="4690781" cy="18466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dolor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sit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sed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do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labore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et dolore magna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. Ut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ID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8292B5C-EDDF-E643-B473-412F98D2AFE2}"/>
              </a:ext>
            </a:extLst>
          </p:cNvPr>
          <p:cNvGrpSpPr/>
          <p:nvPr/>
        </p:nvGrpSpPr>
        <p:grpSpPr>
          <a:xfrm>
            <a:off x="1923321" y="2794437"/>
            <a:ext cx="1537056" cy="1269126"/>
            <a:chOff x="1168401" y="1482726"/>
            <a:chExt cx="346075" cy="285750"/>
          </a:xfrm>
        </p:grpSpPr>
        <p:sp>
          <p:nvSpPr>
            <p:cNvPr id="10" name="Freeform 136">
              <a:extLst>
                <a:ext uri="{FF2B5EF4-FFF2-40B4-BE49-F238E27FC236}">
                  <a16:creationId xmlns:a16="http://schemas.microsoft.com/office/drawing/2014/main" id="{E99E7322-C653-1F4D-9B35-03CB9B6741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401" y="1482726"/>
              <a:ext cx="346075" cy="285750"/>
            </a:xfrm>
            <a:custGeom>
              <a:avLst/>
              <a:gdLst>
                <a:gd name="T0" fmla="*/ 218 w 218"/>
                <a:gd name="T1" fmla="*/ 142 h 180"/>
                <a:gd name="T2" fmla="*/ 104 w 218"/>
                <a:gd name="T3" fmla="*/ 142 h 180"/>
                <a:gd name="T4" fmla="*/ 66 w 218"/>
                <a:gd name="T5" fmla="*/ 180 h 180"/>
                <a:gd name="T6" fmla="*/ 66 w 218"/>
                <a:gd name="T7" fmla="*/ 142 h 180"/>
                <a:gd name="T8" fmla="*/ 0 w 218"/>
                <a:gd name="T9" fmla="*/ 142 h 180"/>
                <a:gd name="T10" fmla="*/ 0 w 218"/>
                <a:gd name="T11" fmla="*/ 0 h 180"/>
                <a:gd name="T12" fmla="*/ 218 w 218"/>
                <a:gd name="T13" fmla="*/ 0 h 180"/>
                <a:gd name="T14" fmla="*/ 218 w 218"/>
                <a:gd name="T15" fmla="*/ 14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180">
                  <a:moveTo>
                    <a:pt x="218" y="142"/>
                  </a:moveTo>
                  <a:lnTo>
                    <a:pt x="104" y="142"/>
                  </a:lnTo>
                  <a:lnTo>
                    <a:pt x="66" y="180"/>
                  </a:lnTo>
                  <a:lnTo>
                    <a:pt x="66" y="142"/>
                  </a:lnTo>
                  <a:lnTo>
                    <a:pt x="0" y="142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42"/>
                  </a:lnTo>
                  <a:close/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137">
              <a:extLst>
                <a:ext uri="{FF2B5EF4-FFF2-40B4-BE49-F238E27FC236}">
                  <a16:creationId xmlns:a16="http://schemas.microsoft.com/office/drawing/2014/main" id="{D2F44B01-99DD-5047-A98F-5245CF417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889" y="1543051"/>
              <a:ext cx="58738" cy="60325"/>
            </a:xfrm>
            <a:prstGeom prst="rect">
              <a:avLst/>
            </a:prstGeom>
            <a:noFill/>
            <a:ln w="3175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38">
              <a:extLst>
                <a:ext uri="{FF2B5EF4-FFF2-40B4-BE49-F238E27FC236}">
                  <a16:creationId xmlns:a16="http://schemas.microsoft.com/office/drawing/2014/main" id="{F273619D-67BA-0842-8F75-3EACCD5EC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051" y="1603376"/>
              <a:ext cx="28575" cy="52388"/>
            </a:xfrm>
            <a:custGeom>
              <a:avLst/>
              <a:gdLst>
                <a:gd name="T0" fmla="*/ 8 w 8"/>
                <a:gd name="T1" fmla="*/ 0 h 14"/>
                <a:gd name="T2" fmla="*/ 8 w 8"/>
                <a:gd name="T3" fmla="*/ 6 h 14"/>
                <a:gd name="T4" fmla="*/ 0 w 8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4">
                  <a:moveTo>
                    <a:pt x="8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10"/>
                    <a:pt x="4" y="14"/>
                    <a:pt x="0" y="14"/>
                  </a:cubicBez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Rectangle 139">
              <a:extLst>
                <a:ext uri="{FF2B5EF4-FFF2-40B4-BE49-F238E27FC236}">
                  <a16:creationId xmlns:a16="http://schemas.microsoft.com/office/drawing/2014/main" id="{A46DAE28-5BA0-F44F-846F-9241344AA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664" y="1543051"/>
              <a:ext cx="60325" cy="60325"/>
            </a:xfrm>
            <a:prstGeom prst="rect">
              <a:avLst/>
            </a:prstGeom>
            <a:noFill/>
            <a:ln w="3175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40">
              <a:extLst>
                <a:ext uri="{FF2B5EF4-FFF2-40B4-BE49-F238E27FC236}">
                  <a16:creationId xmlns:a16="http://schemas.microsoft.com/office/drawing/2014/main" id="{CC7F196E-997A-6A47-8A7E-30E1C1093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826" y="1603376"/>
              <a:ext cx="30163" cy="52388"/>
            </a:xfrm>
            <a:custGeom>
              <a:avLst/>
              <a:gdLst>
                <a:gd name="T0" fmla="*/ 8 w 8"/>
                <a:gd name="T1" fmla="*/ 0 h 14"/>
                <a:gd name="T2" fmla="*/ 8 w 8"/>
                <a:gd name="T3" fmla="*/ 6 h 14"/>
                <a:gd name="T4" fmla="*/ 0 w 8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4">
                  <a:moveTo>
                    <a:pt x="8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10"/>
                    <a:pt x="4" y="14"/>
                    <a:pt x="0" y="14"/>
                  </a:cubicBez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F12E995-899A-864A-B654-2939803F2699}"/>
              </a:ext>
            </a:extLst>
          </p:cNvPr>
          <p:cNvSpPr/>
          <p:nvPr/>
        </p:nvSpPr>
        <p:spPr>
          <a:xfrm>
            <a:off x="6095999" y="4401741"/>
            <a:ext cx="1900137" cy="21544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ID" sz="1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ID" sz="1400" b="1" i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dolor</a:t>
            </a:r>
            <a:endParaRPr lang="en-US" sz="1400" b="1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D3C559-D897-8E46-983B-1CC888D96C93}"/>
              </a:ext>
            </a:extLst>
          </p:cNvPr>
          <p:cNvCxnSpPr>
            <a:cxnSpLocks/>
          </p:cNvCxnSpPr>
          <p:nvPr/>
        </p:nvCxnSpPr>
        <p:spPr>
          <a:xfrm>
            <a:off x="8161789" y="4509463"/>
            <a:ext cx="4030211" cy="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0326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D190E88A-AB44-B744-B42A-7FD6341A000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1824193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D5A5343-FF37-2B4C-B843-2510DD6837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53"/>
          <a:stretch/>
        </p:blipFill>
        <p:spPr>
          <a:xfrm>
            <a:off x="533400" y="0"/>
            <a:ext cx="11125200" cy="6248400"/>
          </a:xfrm>
          <a:prstGeom prst="rect">
            <a:avLst/>
          </a:prstGeom>
        </p:spPr>
      </p:pic>
      <p:sp>
        <p:nvSpPr>
          <p:cNvPr id="23" name="Freeform 22">
            <a:extLst>
              <a:ext uri="{FF2B5EF4-FFF2-40B4-BE49-F238E27FC236}">
                <a16:creationId xmlns:a16="http://schemas.microsoft.com/office/drawing/2014/main" id="{025C0882-B30E-A045-9347-8AD1C1253E85}"/>
              </a:ext>
            </a:extLst>
          </p:cNvPr>
          <p:cNvSpPr/>
          <p:nvPr/>
        </p:nvSpPr>
        <p:spPr>
          <a:xfrm>
            <a:off x="533400" y="0"/>
            <a:ext cx="11125200" cy="6248400"/>
          </a:xfrm>
          <a:custGeom>
            <a:avLst/>
            <a:gdLst>
              <a:gd name="connsiteX0" fmla="*/ 5562599 w 11125200"/>
              <a:gd name="connsiteY0" fmla="*/ 0 h 6248400"/>
              <a:gd name="connsiteX1" fmla="*/ 11125200 w 11125200"/>
              <a:gd name="connsiteY1" fmla="*/ 0 h 6248400"/>
              <a:gd name="connsiteX2" fmla="*/ 11125200 w 11125200"/>
              <a:gd name="connsiteY2" fmla="*/ 6248400 h 6248400"/>
              <a:gd name="connsiteX3" fmla="*/ 0 w 11125200"/>
              <a:gd name="connsiteY3" fmla="*/ 6248400 h 6248400"/>
              <a:gd name="connsiteX4" fmla="*/ 0 w 11125200"/>
              <a:gd name="connsiteY4" fmla="*/ 5741581 h 6248400"/>
              <a:gd name="connsiteX5" fmla="*/ 5562599 w 11125200"/>
              <a:gd name="connsiteY5" fmla="*/ 5741581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25200" h="6248400">
                <a:moveTo>
                  <a:pt x="5562599" y="0"/>
                </a:moveTo>
                <a:lnTo>
                  <a:pt x="11125200" y="0"/>
                </a:lnTo>
                <a:lnTo>
                  <a:pt x="11125200" y="6248400"/>
                </a:lnTo>
                <a:lnTo>
                  <a:pt x="0" y="6248400"/>
                </a:lnTo>
                <a:lnTo>
                  <a:pt x="0" y="5741581"/>
                </a:lnTo>
                <a:lnTo>
                  <a:pt x="5562599" y="5741581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B5FE0B-ACEF-204E-B6EF-5C1A347A4890}"/>
              </a:ext>
            </a:extLst>
          </p:cNvPr>
          <p:cNvSpPr/>
          <p:nvPr/>
        </p:nvSpPr>
        <p:spPr>
          <a:xfrm>
            <a:off x="0" y="0"/>
            <a:ext cx="6095999" cy="574158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9C7573-89FF-6143-94E3-346BE4B93271}"/>
              </a:ext>
            </a:extLst>
          </p:cNvPr>
          <p:cNvSpPr txBox="1">
            <a:spLocks/>
          </p:cNvSpPr>
          <p:nvPr/>
        </p:nvSpPr>
        <p:spPr>
          <a:xfrm>
            <a:off x="1179796" y="1541195"/>
            <a:ext cx="3736406" cy="2659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9600" dirty="0">
                <a:solidFill>
                  <a:schemeClr val="bg1"/>
                </a:solidFill>
              </a:rPr>
              <a:t>Thank</a:t>
            </a:r>
          </a:p>
          <a:p>
            <a:r>
              <a:rPr lang="en-US" sz="9600" dirty="0">
                <a:solidFill>
                  <a:schemeClr val="bg1"/>
                </a:solidFill>
              </a:rPr>
              <a:t>You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81AD341-2EC4-4248-A9AF-BDE3154160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204" y="4645682"/>
            <a:ext cx="1076597" cy="28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1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F42FEE-1CC5-42FA-8DE4-02687C84198D}"/>
              </a:ext>
            </a:extLst>
          </p:cNvPr>
          <p:cNvSpPr/>
          <p:nvPr/>
        </p:nvSpPr>
        <p:spPr>
          <a:xfrm>
            <a:off x="0" y="1"/>
            <a:ext cx="12316408" cy="702595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218294-1518-4A48-B100-0E0E4F71F9E0}"/>
              </a:ext>
            </a:extLst>
          </p:cNvPr>
          <p:cNvSpPr/>
          <p:nvPr/>
        </p:nvSpPr>
        <p:spPr>
          <a:xfrm>
            <a:off x="4208106" y="0"/>
            <a:ext cx="8108302" cy="7025950"/>
          </a:xfrm>
          <a:prstGeom prst="rect">
            <a:avLst/>
          </a:prstGeom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B2D115C-AD4C-4793-9CD9-F2183DEBB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18" y="257109"/>
            <a:ext cx="3991947" cy="1832947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libraries for analyzing data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51F2BB-F363-468E-8058-AE642F75D1F2}"/>
              </a:ext>
            </a:extLst>
          </p:cNvPr>
          <p:cNvSpPr txBox="1"/>
          <p:nvPr/>
        </p:nvSpPr>
        <p:spPr>
          <a:xfrm>
            <a:off x="4704183" y="1374435"/>
            <a:ext cx="648944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pandas as pd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numpy</a:t>
            </a:r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 as np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matplotlib.pyplot</a:t>
            </a:r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 as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plt</a:t>
            </a:r>
            <a:endParaRPr lang="en-IN" sz="2400" b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%matplotlib inline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seaborn as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sns</a:t>
            </a:r>
            <a:endParaRPr lang="en-IN" sz="2400" b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io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from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google.colab</a:t>
            </a:r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 import files</a:t>
            </a:r>
          </a:p>
          <a:p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import </a:t>
            </a:r>
            <a:r>
              <a:rPr lang="en-IN" sz="2400" b="0" dirty="0" err="1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plotly.express</a:t>
            </a:r>
            <a:r>
              <a:rPr lang="en-IN" sz="24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 as px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D098C9-890A-4DCD-A266-6345AF41B42D}"/>
              </a:ext>
            </a:extLst>
          </p:cNvPr>
          <p:cNvSpPr/>
          <p:nvPr/>
        </p:nvSpPr>
        <p:spPr>
          <a:xfrm>
            <a:off x="356119" y="2897422"/>
            <a:ext cx="3225280" cy="147732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This dataset consists of tv shows and movies available on Netflix as of 2019.</a:t>
            </a:r>
          </a:p>
        </p:txBody>
      </p:sp>
    </p:spTree>
    <p:extLst>
      <p:ext uri="{BB962C8B-B14F-4D97-AF65-F5344CB8AC3E}">
        <p14:creationId xmlns:p14="http://schemas.microsoft.com/office/powerpoint/2010/main" val="1160273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736908-3E9A-40D8-946F-72BBF1FEB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234" r="38375"/>
          <a:stretch/>
        </p:blipFill>
        <p:spPr>
          <a:xfrm>
            <a:off x="0" y="-1"/>
            <a:ext cx="4366727" cy="7011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8B7DD5-FE73-4063-A2FA-B79C910632B0}"/>
              </a:ext>
            </a:extLst>
          </p:cNvPr>
          <p:cNvSpPr/>
          <p:nvPr/>
        </p:nvSpPr>
        <p:spPr>
          <a:xfrm>
            <a:off x="0" y="2313077"/>
            <a:ext cx="12192000" cy="4549588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0383D0-DFAB-4A27-AF4C-84520C835B30}"/>
              </a:ext>
            </a:extLst>
          </p:cNvPr>
          <p:cNvSpPr/>
          <p:nvPr/>
        </p:nvSpPr>
        <p:spPr>
          <a:xfrm>
            <a:off x="0" y="1"/>
            <a:ext cx="12192000" cy="2308411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90A87A0-BBFF-4648-9FFD-E7FBB6984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125" y="145141"/>
            <a:ext cx="5232919" cy="109583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 Loading &amp; Details</a:t>
            </a:r>
            <a:endParaRPr lang="en-IN" sz="40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E40F3-8805-4895-AB43-22812F2FD0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18" y="1270714"/>
            <a:ext cx="4694327" cy="41456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7D62F3-E872-4274-98AA-79A19FA17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563" y="1836670"/>
            <a:ext cx="6370872" cy="883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A6EABE-1A18-4E24-90FD-B474EB02F36A}"/>
              </a:ext>
            </a:extLst>
          </p:cNvPr>
          <p:cNvSpPr txBox="1"/>
          <p:nvPr/>
        </p:nvSpPr>
        <p:spPr>
          <a:xfrm>
            <a:off x="5406563" y="1283795"/>
            <a:ext cx="4473510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Removing </a:t>
            </a: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Null Values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B14DD8-EF95-4A9F-A639-63118CF7BB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121" y="2842655"/>
            <a:ext cx="3322608" cy="3688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F7E216-40F1-407E-B5C6-274360CF71A9}"/>
              </a:ext>
            </a:extLst>
          </p:cNvPr>
          <p:cNvSpPr txBox="1"/>
          <p:nvPr/>
        </p:nvSpPr>
        <p:spPr>
          <a:xfrm>
            <a:off x="5371046" y="3354794"/>
            <a:ext cx="2166784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Information About Data</a:t>
            </a:r>
          </a:p>
        </p:txBody>
      </p:sp>
    </p:spTree>
    <p:extLst>
      <p:ext uri="{BB962C8B-B14F-4D97-AF65-F5344CB8AC3E}">
        <p14:creationId xmlns:p14="http://schemas.microsoft.com/office/powerpoint/2010/main" val="254629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D2C6EB4-3680-45CF-AE8A-4326D58D9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800808" cy="18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A3C31E-1F44-43FC-B568-1D5E13A453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" t="-21637" r="732" b="21637"/>
          <a:stretch/>
        </p:blipFill>
        <p:spPr>
          <a:xfrm>
            <a:off x="1352940" y="-1292022"/>
            <a:ext cx="9722498" cy="76326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E66D14-3724-46C8-AE7A-9F92694B49B0}"/>
              </a:ext>
            </a:extLst>
          </p:cNvPr>
          <p:cNvSpPr/>
          <p:nvPr/>
        </p:nvSpPr>
        <p:spPr>
          <a:xfrm>
            <a:off x="-12562" y="-23751"/>
            <a:ext cx="12393330" cy="69843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69085BB-9B09-452C-AA83-EC721EBC7228}"/>
              </a:ext>
            </a:extLst>
          </p:cNvPr>
          <p:cNvSpPr txBox="1">
            <a:spLocks/>
          </p:cNvSpPr>
          <p:nvPr/>
        </p:nvSpPr>
        <p:spPr>
          <a:xfrm>
            <a:off x="392447" y="196833"/>
            <a:ext cx="11477225" cy="1329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Top 10 Countries who gives most content on Netflix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47DE573-CE04-48F1-9739-C97B8055A8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5283"/>
              </p:ext>
            </p:extLst>
          </p:nvPr>
        </p:nvGraphicFramePr>
        <p:xfrm>
          <a:off x="392447" y="1857120"/>
          <a:ext cx="3974280" cy="463698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1987140">
                  <a:extLst>
                    <a:ext uri="{9D8B030D-6E8A-4147-A177-3AD203B41FA5}">
                      <a16:colId xmlns:a16="http://schemas.microsoft.com/office/drawing/2014/main" val="22408945"/>
                    </a:ext>
                  </a:extLst>
                </a:gridCol>
                <a:gridCol w="1987140">
                  <a:extLst>
                    <a:ext uri="{9D8B030D-6E8A-4147-A177-3AD203B41FA5}">
                      <a16:colId xmlns:a16="http://schemas.microsoft.com/office/drawing/2014/main" val="2693175673"/>
                    </a:ext>
                  </a:extLst>
                </a:gridCol>
              </a:tblGrid>
              <a:tr h="4215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of Shows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2243816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1907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37383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India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697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03947908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United Kingdom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336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8340393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Japan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168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64317242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Canada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139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5987182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South Korea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133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0493165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Spain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113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9862142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France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2898391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Mexico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80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070403"/>
                  </a:ext>
                </a:extLst>
              </a:tr>
              <a:tr h="421544"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Turkey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78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225736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EE6D7A8D-D395-404F-B8C8-C5F7119F29DA}"/>
              </a:ext>
            </a:extLst>
          </p:cNvPr>
          <p:cNvSpPr/>
          <p:nvPr/>
        </p:nvSpPr>
        <p:spPr>
          <a:xfrm>
            <a:off x="5305552" y="3213555"/>
            <a:ext cx="6714369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Top 5 countries gives Movies and TV Shows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27D662B8-49AB-48D1-88C2-69E0B9184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657720"/>
              </p:ext>
            </p:extLst>
          </p:nvPr>
        </p:nvGraphicFramePr>
        <p:xfrm>
          <a:off x="5177493" y="4447988"/>
          <a:ext cx="6392508" cy="22250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3196254">
                  <a:extLst>
                    <a:ext uri="{9D8B030D-6E8A-4147-A177-3AD203B41FA5}">
                      <a16:colId xmlns:a16="http://schemas.microsoft.com/office/drawing/2014/main" val="2973948412"/>
                    </a:ext>
                  </a:extLst>
                </a:gridCol>
                <a:gridCol w="3196254">
                  <a:extLst>
                    <a:ext uri="{9D8B030D-6E8A-4147-A177-3AD203B41FA5}">
                      <a16:colId xmlns:a16="http://schemas.microsoft.com/office/drawing/2014/main" val="537067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Movie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TV Shows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4626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United States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United States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231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India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United Kingdom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6250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United Kingdom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Japan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84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Canada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South Korea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5962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Spain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Taiwan</a:t>
                      </a:r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2032874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DE945AB2-069E-4D66-BA07-012A484AA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544" y="1526290"/>
            <a:ext cx="6871349" cy="149258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20A98D-4BBA-4B1C-9FFF-C3BC83A88A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515" y="3849567"/>
            <a:ext cx="3360711" cy="38103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3019A20-C16B-4282-8FE4-114598DC0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43" b="14357"/>
          <a:stretch/>
        </p:blipFill>
        <p:spPr>
          <a:xfrm>
            <a:off x="5051139" y="3861830"/>
            <a:ext cx="3322608" cy="38103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7076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5E6D76-87F0-4967-89E4-B61786DA02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50" b="27832"/>
          <a:stretch/>
        </p:blipFill>
        <p:spPr>
          <a:xfrm>
            <a:off x="-12561" y="-1"/>
            <a:ext cx="12393330" cy="696063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2B58C54-5884-4E6C-A4A7-13C2F3CCE024}"/>
              </a:ext>
            </a:extLst>
          </p:cNvPr>
          <p:cNvSpPr/>
          <p:nvPr/>
        </p:nvSpPr>
        <p:spPr>
          <a:xfrm>
            <a:off x="-149290" y="-23750"/>
            <a:ext cx="12530058" cy="698438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8EFF3AA-A05D-40EF-9B39-CE7432DEE0F1}"/>
              </a:ext>
            </a:extLst>
          </p:cNvPr>
          <p:cNvSpPr txBox="1">
            <a:spLocks/>
          </p:cNvSpPr>
          <p:nvPr/>
        </p:nvSpPr>
        <p:spPr>
          <a:xfrm>
            <a:off x="392447" y="196833"/>
            <a:ext cx="11477225" cy="19943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In past few years ,Is Netflix focuses on to create more number of TV Shows than Movies?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2B656AF-9D7A-479A-82CA-C5DF76253C15}"/>
              </a:ext>
            </a:extLst>
          </p:cNvPr>
          <p:cNvSpPr/>
          <p:nvPr/>
        </p:nvSpPr>
        <p:spPr>
          <a:xfrm>
            <a:off x="392447" y="2387479"/>
            <a:ext cx="4338173" cy="12311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Considering data of past 10 years ,we know that Netflix focuses more on TV Shows than Movies.</a:t>
            </a:r>
          </a:p>
          <a:p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2F4A98-F428-44D8-8E13-7CD0EA7903C8}"/>
              </a:ext>
            </a:extLst>
          </p:cNvPr>
          <p:cNvSpPr/>
          <p:nvPr/>
        </p:nvSpPr>
        <p:spPr>
          <a:xfrm>
            <a:off x="392444" y="4575930"/>
            <a:ext cx="4338173" cy="12311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to analysis ,we can predict that in upcoming year Netflix will more focuses on creating TV Shows rather than Movies.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961CD9B-E8FE-465D-A492-77119309A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359" y="1811318"/>
            <a:ext cx="6043345" cy="43188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192B5A-904A-4305-88E3-DD9051D1DAC8}"/>
              </a:ext>
            </a:extLst>
          </p:cNvPr>
          <p:cNvSpPr/>
          <p:nvPr/>
        </p:nvSpPr>
        <p:spPr>
          <a:xfrm>
            <a:off x="392443" y="3468442"/>
            <a:ext cx="4338173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time, years and years we seen that there is large increase in TV Shows on Netflix &amp; keep going.</a:t>
            </a:r>
          </a:p>
        </p:txBody>
      </p:sp>
    </p:spTree>
    <p:extLst>
      <p:ext uri="{BB962C8B-B14F-4D97-AF65-F5344CB8AC3E}">
        <p14:creationId xmlns:p14="http://schemas.microsoft.com/office/powerpoint/2010/main" val="3627835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DBC25F-A4A0-4FE3-876E-0E30DFFEC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50" b="27832"/>
          <a:stretch/>
        </p:blipFill>
        <p:spPr>
          <a:xfrm>
            <a:off x="-12561" y="-1"/>
            <a:ext cx="12393330" cy="696063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C67217D-7E86-4280-B37D-9AD4AF35CBD7}"/>
              </a:ext>
            </a:extLst>
          </p:cNvPr>
          <p:cNvSpPr/>
          <p:nvPr/>
        </p:nvSpPr>
        <p:spPr>
          <a:xfrm>
            <a:off x="-12562" y="-23750"/>
            <a:ext cx="12393330" cy="698438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24EDE-7646-4921-9CBD-B97B72386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802" y="1447679"/>
            <a:ext cx="7397155" cy="4906467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F8E24E-CCC8-414A-81A9-40575F7F8654}"/>
              </a:ext>
            </a:extLst>
          </p:cNvPr>
          <p:cNvSpPr txBox="1"/>
          <p:nvPr/>
        </p:nvSpPr>
        <p:spPr>
          <a:xfrm>
            <a:off x="1430075" y="410302"/>
            <a:ext cx="9331849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Movies occupies 67.48% of overall shows on Netflix.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865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BDBB6B-B254-408A-A0DB-B0FCC4EE59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39" b="24317"/>
          <a:stretch/>
        </p:blipFill>
        <p:spPr>
          <a:xfrm>
            <a:off x="0" y="1147482"/>
            <a:ext cx="12192002" cy="456303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35015B-D314-4B94-8008-C355720EE354}"/>
              </a:ext>
            </a:extLst>
          </p:cNvPr>
          <p:cNvSpPr/>
          <p:nvPr/>
        </p:nvSpPr>
        <p:spPr>
          <a:xfrm>
            <a:off x="0" y="1"/>
            <a:ext cx="12559004" cy="696063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118932-8AB7-4748-A6A0-575B61306CFB}"/>
              </a:ext>
            </a:extLst>
          </p:cNvPr>
          <p:cNvSpPr txBox="1">
            <a:spLocks/>
          </p:cNvSpPr>
          <p:nvPr/>
        </p:nvSpPr>
        <p:spPr>
          <a:xfrm>
            <a:off x="252920" y="347457"/>
            <a:ext cx="9133116" cy="109583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No. of content added over the years</a:t>
            </a:r>
            <a:endParaRPr lang="en-IN" sz="4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4909A5-C741-4DF0-8B29-8B96A4530D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20" y="1222125"/>
            <a:ext cx="7584007" cy="299531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BE750D-8744-48C1-9297-5244DB1ACA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443" y="3010433"/>
            <a:ext cx="8268637" cy="331687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4E1BA-D635-4A4A-A2FD-5E5BBBC9F7B0}"/>
              </a:ext>
            </a:extLst>
          </p:cNvPr>
          <p:cNvSpPr txBox="1"/>
          <p:nvPr/>
        </p:nvSpPr>
        <p:spPr>
          <a:xfrm>
            <a:off x="1180766" y="4411609"/>
            <a:ext cx="4473510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Movies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D8919D-0642-4EC3-9115-F17A9F712106}"/>
              </a:ext>
            </a:extLst>
          </p:cNvPr>
          <p:cNvSpPr txBox="1"/>
          <p:nvPr/>
        </p:nvSpPr>
        <p:spPr>
          <a:xfrm>
            <a:off x="8721791" y="2388452"/>
            <a:ext cx="4719084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TV Shows</a:t>
            </a:r>
          </a:p>
        </p:txBody>
      </p:sp>
    </p:spTree>
    <p:extLst>
      <p:ext uri="{BB962C8B-B14F-4D97-AF65-F5344CB8AC3E}">
        <p14:creationId xmlns:p14="http://schemas.microsoft.com/office/powerpoint/2010/main" val="299572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E99C5F-4040-46DC-BEA0-03B749B69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9232C58-0B02-4749-91FC-43467863AD8B}"/>
              </a:ext>
            </a:extLst>
          </p:cNvPr>
          <p:cNvSpPr/>
          <p:nvPr/>
        </p:nvSpPr>
        <p:spPr>
          <a:xfrm>
            <a:off x="0" y="1"/>
            <a:ext cx="12192000" cy="696063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04BBFF-63F0-4CB2-B213-DDE07D2510CC}"/>
              </a:ext>
            </a:extLst>
          </p:cNvPr>
          <p:cNvSpPr txBox="1">
            <a:spLocks/>
          </p:cNvSpPr>
          <p:nvPr/>
        </p:nvSpPr>
        <p:spPr>
          <a:xfrm>
            <a:off x="392447" y="196833"/>
            <a:ext cx="11477225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Is Netflix focuses on Genres?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988016-AE4A-4937-A4B9-562CC4B501E4}"/>
              </a:ext>
            </a:extLst>
          </p:cNvPr>
          <p:cNvSpPr/>
          <p:nvPr/>
        </p:nvSpPr>
        <p:spPr>
          <a:xfrm>
            <a:off x="392447" y="889258"/>
            <a:ext cx="4338173" cy="12311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Genre means category of show.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It includes comedy, action, adventure, crime, fantasy, historical, science, romance, horror, etc.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5C1AA7-B1E9-4C1C-A4D2-82FA1D4AABB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58850" y="1288179"/>
            <a:ext cx="4753509" cy="5058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ECB07D-D5A4-43B3-BA81-3732B376F607}"/>
              </a:ext>
            </a:extLst>
          </p:cNvPr>
          <p:cNvSpPr txBox="1"/>
          <p:nvPr/>
        </p:nvSpPr>
        <p:spPr>
          <a:xfrm>
            <a:off x="362658" y="2253491"/>
            <a:ext cx="4473510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Movies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A757AB-8615-4B10-AF61-77264CF7B3F0}"/>
              </a:ext>
            </a:extLst>
          </p:cNvPr>
          <p:cNvSpPr/>
          <p:nvPr/>
        </p:nvSpPr>
        <p:spPr>
          <a:xfrm>
            <a:off x="376896" y="2740928"/>
            <a:ext cx="4338173" cy="61555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According of data, </a:t>
            </a:r>
          </a:p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 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5675F3-3D9C-46FB-8433-E56D3966C270}"/>
              </a:ext>
            </a:extLst>
          </p:cNvPr>
          <p:cNvSpPr/>
          <p:nvPr/>
        </p:nvSpPr>
        <p:spPr>
          <a:xfrm>
            <a:off x="430326" y="3267318"/>
            <a:ext cx="4338173" cy="246221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In year 2009, Netflix releases Only 1 movie based on genre </a:t>
            </a:r>
            <a:r>
              <a:rPr lang="en-US" sz="2000" b="1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Stand-Up</a:t>
            </a:r>
            <a:r>
              <a:rPr lang="en-US" sz="2000" dirty="0">
                <a:solidFill>
                  <a:srgbClr val="FFFF00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Comedy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. Now, highest number of movies based on genre released by Netflix in past 2 years.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In upcoming years we see the battle between Documentary &amp; Stand-Up Comedy for 1</a:t>
            </a:r>
            <a:r>
              <a:rPr lang="en-US" sz="2000" baseline="30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St</a:t>
            </a: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" panose="020B0502040204020203" pitchFamily="34" charset="0"/>
              </a:rPr>
              <a:t> Position.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09F0DF-B974-42AD-9A86-A65A04D9B6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53" y="959437"/>
            <a:ext cx="4839119" cy="541829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44330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6.dje..5j1bgm_6VzoUJ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Netflix">
      <a:dk1>
        <a:srgbClr val="000000"/>
      </a:dk1>
      <a:lt1>
        <a:srgbClr val="FFFFFF"/>
      </a:lt1>
      <a:dk2>
        <a:srgbClr val="FFFFFF"/>
      </a:dk2>
      <a:lt2>
        <a:srgbClr val="E7E6E6"/>
      </a:lt2>
      <a:accent1>
        <a:srgbClr val="DB0605"/>
      </a:accent1>
      <a:accent2>
        <a:srgbClr val="740405"/>
      </a:accent2>
      <a:accent3>
        <a:srgbClr val="0C090D"/>
      </a:accent3>
      <a:accent4>
        <a:srgbClr val="424342"/>
      </a:accent4>
      <a:accent5>
        <a:srgbClr val="F1F2F1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3281</TotalTime>
  <Words>1065</Words>
  <Application>Microsoft Office PowerPoint</Application>
  <PresentationFormat>Widescreen</PresentationFormat>
  <Paragraphs>173</Paragraphs>
  <Slides>23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Arial</vt:lpstr>
      <vt:lpstr>Calibri</vt:lpstr>
      <vt:lpstr>Courier New</vt:lpstr>
      <vt:lpstr>Google Sans</vt:lpstr>
      <vt:lpstr>Roboto Mono</vt:lpstr>
      <vt:lpstr>Segoe UI</vt:lpstr>
      <vt:lpstr>Segoe UI Light</vt:lpstr>
      <vt:lpstr>Wingdings</vt:lpstr>
      <vt:lpstr>Office Theme</vt:lpstr>
      <vt:lpstr>think-cell Slide</vt:lpstr>
      <vt:lpstr>PowerPoint Presentation</vt:lpstr>
      <vt:lpstr>What is Netflix?</vt:lpstr>
      <vt:lpstr>Important libraries for analyzing data</vt:lpstr>
      <vt:lpstr>Data Loading &amp;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History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erybagas</dc:creator>
  <cp:lastModifiedBy>Chinmay Patil</cp:lastModifiedBy>
  <cp:revision>247</cp:revision>
  <dcterms:created xsi:type="dcterms:W3CDTF">2019-08-16T12:08:31Z</dcterms:created>
  <dcterms:modified xsi:type="dcterms:W3CDTF">2021-05-20T08:29:09Z</dcterms:modified>
</cp:coreProperties>
</file>